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8" r:id="rId6"/>
    <p:sldId id="257" r:id="rId7"/>
    <p:sldId id="259" r:id="rId8"/>
    <p:sldId id="260" r:id="rId9"/>
    <p:sldId id="261" r:id="rId10"/>
    <p:sldId id="281" r:id="rId11"/>
    <p:sldId id="282" r:id="rId12"/>
    <p:sldId id="283" r:id="rId13"/>
    <p:sldId id="284" r:id="rId14"/>
    <p:sldId id="262" r:id="rId15"/>
    <p:sldId id="267" r:id="rId16"/>
    <p:sldId id="263" r:id="rId17"/>
    <p:sldId id="264" r:id="rId18"/>
    <p:sldId id="265" r:id="rId19"/>
    <p:sldId id="266" r:id="rId20"/>
    <p:sldId id="268" r:id="rId21"/>
    <p:sldId id="269" r:id="rId22"/>
    <p:sldId id="285" r:id="rId23"/>
    <p:sldId id="276" r:id="rId24"/>
    <p:sldId id="270" r:id="rId25"/>
    <p:sldId id="271" r:id="rId26"/>
    <p:sldId id="286" r:id="rId27"/>
    <p:sldId id="272" r:id="rId28"/>
    <p:sldId id="287" r:id="rId29"/>
    <p:sldId id="288"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A7F5D6-6EBD-CC78-B419-3AF029310078}" name="Guest User" initials="GU" userId="S::urn:spo:tenantanon#fdd70805-52ed-406f-a791-8fe63f6c2078::" providerId="AD"/>
  <p188:author id="{0710B1E3-0150-7673-3936-C69F3E135641}" name="Nicole Koopstra" initials="NK" userId="S::nkoopstra@gfo.ca::a37db97f-7c29-425f-ae8b-a9ede51588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0082"/>
    <a:srgbClr val="C792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388AB-5157-41C4-B04B-DB4F5CA9FFCC}" v="19" dt="2026-01-05T16:12:07.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0"/>
    <p:restoredTop sz="72288" autoAdjust="0"/>
  </p:normalViewPr>
  <p:slideViewPr>
    <p:cSldViewPr snapToGrid="0">
      <p:cViewPr varScale="1">
        <p:scale>
          <a:sx n="59" d="100"/>
          <a:sy n="59" d="100"/>
        </p:scale>
        <p:origin x="160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ne Curtis" userId="4d36d49e-32f4-473a-b818-5cd7e50bc434" providerId="ADAL" clId="{F2EE52D6-F823-4D2D-8933-32ED40896E1A}"/>
    <pc:docChg chg="undo custSel modSld">
      <pc:chgData name="Brianne Curtis" userId="4d36d49e-32f4-473a-b818-5cd7e50bc434" providerId="ADAL" clId="{F2EE52D6-F823-4D2D-8933-32ED40896E1A}" dt="2026-01-05T16:12:07.298" v="341"/>
      <pc:docMkLst>
        <pc:docMk/>
      </pc:docMkLst>
      <pc:sldChg chg="modNotesTx">
        <pc:chgData name="Brianne Curtis" userId="4d36d49e-32f4-473a-b818-5cd7e50bc434" providerId="ADAL" clId="{F2EE52D6-F823-4D2D-8933-32ED40896E1A}" dt="2026-01-05T16:03:07.275" v="1" actId="12"/>
        <pc:sldMkLst>
          <pc:docMk/>
          <pc:sldMk cId="1003984820" sldId="257"/>
        </pc:sldMkLst>
      </pc:sldChg>
      <pc:sldChg chg="modNotesTx">
        <pc:chgData name="Brianne Curtis" userId="4d36d49e-32f4-473a-b818-5cd7e50bc434" providerId="ADAL" clId="{F2EE52D6-F823-4D2D-8933-32ED40896E1A}" dt="2026-01-05T16:03:02.359" v="0" actId="12"/>
        <pc:sldMkLst>
          <pc:docMk/>
          <pc:sldMk cId="2525015840" sldId="258"/>
        </pc:sldMkLst>
      </pc:sldChg>
      <pc:sldChg chg="modNotesTx">
        <pc:chgData name="Brianne Curtis" userId="4d36d49e-32f4-473a-b818-5cd7e50bc434" providerId="ADAL" clId="{F2EE52D6-F823-4D2D-8933-32ED40896E1A}" dt="2026-01-05T16:03:11.882" v="2" actId="12"/>
        <pc:sldMkLst>
          <pc:docMk/>
          <pc:sldMk cId="2422505104" sldId="259"/>
        </pc:sldMkLst>
      </pc:sldChg>
      <pc:sldChg chg="modNotesTx">
        <pc:chgData name="Brianne Curtis" userId="4d36d49e-32f4-473a-b818-5cd7e50bc434" providerId="ADAL" clId="{F2EE52D6-F823-4D2D-8933-32ED40896E1A}" dt="2026-01-05T16:03:24.367" v="23" actId="20577"/>
        <pc:sldMkLst>
          <pc:docMk/>
          <pc:sldMk cId="2917842024" sldId="261"/>
        </pc:sldMkLst>
      </pc:sldChg>
      <pc:sldChg chg="modNotesTx">
        <pc:chgData name="Brianne Curtis" userId="4d36d49e-32f4-473a-b818-5cd7e50bc434" providerId="ADAL" clId="{F2EE52D6-F823-4D2D-8933-32ED40896E1A}" dt="2026-01-05T16:05:51.809" v="99" actId="20577"/>
        <pc:sldMkLst>
          <pc:docMk/>
          <pc:sldMk cId="1254657180" sldId="263"/>
        </pc:sldMkLst>
      </pc:sldChg>
      <pc:sldChg chg="modNotesTx">
        <pc:chgData name="Brianne Curtis" userId="4d36d49e-32f4-473a-b818-5cd7e50bc434" providerId="ADAL" clId="{F2EE52D6-F823-4D2D-8933-32ED40896E1A}" dt="2026-01-05T16:05:43.121" v="93" actId="20577"/>
        <pc:sldMkLst>
          <pc:docMk/>
          <pc:sldMk cId="2511603966" sldId="264"/>
        </pc:sldMkLst>
      </pc:sldChg>
      <pc:sldChg chg="modNotesTx">
        <pc:chgData name="Brianne Curtis" userId="4d36d49e-32f4-473a-b818-5cd7e50bc434" providerId="ADAL" clId="{F2EE52D6-F823-4D2D-8933-32ED40896E1A}" dt="2026-01-05T16:07:31.482" v="133" actId="20577"/>
        <pc:sldMkLst>
          <pc:docMk/>
          <pc:sldMk cId="4198592183" sldId="265"/>
        </pc:sldMkLst>
      </pc:sldChg>
      <pc:sldChg chg="modNotesTx">
        <pc:chgData name="Brianne Curtis" userId="4d36d49e-32f4-473a-b818-5cd7e50bc434" providerId="ADAL" clId="{F2EE52D6-F823-4D2D-8933-32ED40896E1A}" dt="2026-01-05T16:07:40.683" v="137" actId="20577"/>
        <pc:sldMkLst>
          <pc:docMk/>
          <pc:sldMk cId="3864138804" sldId="268"/>
        </pc:sldMkLst>
      </pc:sldChg>
      <pc:sldChg chg="modNotesTx">
        <pc:chgData name="Brianne Curtis" userId="4d36d49e-32f4-473a-b818-5cd7e50bc434" providerId="ADAL" clId="{F2EE52D6-F823-4D2D-8933-32ED40896E1A}" dt="2026-01-05T16:08:37.794" v="158" actId="20577"/>
        <pc:sldMkLst>
          <pc:docMk/>
          <pc:sldMk cId="3881127593" sldId="270"/>
        </pc:sldMkLst>
      </pc:sldChg>
      <pc:sldChg chg="modNotesTx">
        <pc:chgData name="Brianne Curtis" userId="4d36d49e-32f4-473a-b818-5cd7e50bc434" providerId="ADAL" clId="{F2EE52D6-F823-4D2D-8933-32ED40896E1A}" dt="2026-01-05T16:08:48.033" v="165" actId="20577"/>
        <pc:sldMkLst>
          <pc:docMk/>
          <pc:sldMk cId="1193853253" sldId="271"/>
        </pc:sldMkLst>
      </pc:sldChg>
      <pc:sldChg chg="modNotesTx">
        <pc:chgData name="Brianne Curtis" userId="4d36d49e-32f4-473a-b818-5cd7e50bc434" providerId="ADAL" clId="{F2EE52D6-F823-4D2D-8933-32ED40896E1A}" dt="2026-01-05T16:09:25.122" v="232"/>
        <pc:sldMkLst>
          <pc:docMk/>
          <pc:sldMk cId="4131953150" sldId="272"/>
        </pc:sldMkLst>
      </pc:sldChg>
      <pc:sldChg chg="modNotesTx">
        <pc:chgData name="Brianne Curtis" userId="4d36d49e-32f4-473a-b818-5cd7e50bc434" providerId="ADAL" clId="{F2EE52D6-F823-4D2D-8933-32ED40896E1A}" dt="2026-01-05T16:08:52.667" v="166" actId="20577"/>
        <pc:sldMkLst>
          <pc:docMk/>
          <pc:sldMk cId="3785367481" sldId="276"/>
        </pc:sldMkLst>
      </pc:sldChg>
      <pc:sldChg chg="modSp modNotesTx">
        <pc:chgData name="Brianne Curtis" userId="4d36d49e-32f4-473a-b818-5cd7e50bc434" providerId="ADAL" clId="{F2EE52D6-F823-4D2D-8933-32ED40896E1A}" dt="2026-01-05T16:12:07.298" v="341"/>
        <pc:sldMkLst>
          <pc:docMk/>
          <pc:sldMk cId="2653855589" sldId="277"/>
        </pc:sldMkLst>
        <pc:picChg chg="mod">
          <ac:chgData name="Brianne Curtis" userId="4d36d49e-32f4-473a-b818-5cd7e50bc434" providerId="ADAL" clId="{F2EE52D6-F823-4D2D-8933-32ED40896E1A}" dt="2026-01-05T16:12:07.298" v="341"/>
          <ac:picMkLst>
            <pc:docMk/>
            <pc:sldMk cId="2653855589" sldId="277"/>
            <ac:picMk id="11" creationId="{ED16C82C-390F-71B0-0BC3-E931E40070B6}"/>
          </ac:picMkLst>
        </pc:picChg>
      </pc:sldChg>
      <pc:sldChg chg="modNotesTx">
        <pc:chgData name="Brianne Curtis" userId="4d36d49e-32f4-473a-b818-5cd7e50bc434" providerId="ADAL" clId="{F2EE52D6-F823-4D2D-8933-32ED40896E1A}" dt="2026-01-05T16:03:33.751" v="40" actId="20577"/>
        <pc:sldMkLst>
          <pc:docMk/>
          <pc:sldMk cId="768957342" sldId="281"/>
        </pc:sldMkLst>
      </pc:sldChg>
      <pc:sldChg chg="modSp mod modNotesTx">
        <pc:chgData name="Brianne Curtis" userId="4d36d49e-32f4-473a-b818-5cd7e50bc434" providerId="ADAL" clId="{F2EE52D6-F823-4D2D-8933-32ED40896E1A}" dt="2026-01-05T16:03:54.550" v="64" actId="20577"/>
        <pc:sldMkLst>
          <pc:docMk/>
          <pc:sldMk cId="307400039" sldId="282"/>
        </pc:sldMkLst>
        <pc:spChg chg="mod">
          <ac:chgData name="Brianne Curtis" userId="4d36d49e-32f4-473a-b818-5cd7e50bc434" providerId="ADAL" clId="{F2EE52D6-F823-4D2D-8933-32ED40896E1A}" dt="2026-01-05T16:03:45.888" v="47" actId="20577"/>
          <ac:spMkLst>
            <pc:docMk/>
            <pc:sldMk cId="307400039" sldId="282"/>
            <ac:spMk id="2" creationId="{A0DA01FC-1E43-117C-D509-F4C1966424E4}"/>
          </ac:spMkLst>
        </pc:spChg>
      </pc:sldChg>
      <pc:sldChg chg="modNotesTx">
        <pc:chgData name="Brianne Curtis" userId="4d36d49e-32f4-473a-b818-5cd7e50bc434" providerId="ADAL" clId="{F2EE52D6-F823-4D2D-8933-32ED40896E1A}" dt="2026-01-05T16:04:16.464" v="68"/>
        <pc:sldMkLst>
          <pc:docMk/>
          <pc:sldMk cId="3329736130" sldId="283"/>
        </pc:sldMkLst>
      </pc:sldChg>
      <pc:sldChg chg="modNotesTx">
        <pc:chgData name="Brianne Curtis" userId="4d36d49e-32f4-473a-b818-5cd7e50bc434" providerId="ADAL" clId="{F2EE52D6-F823-4D2D-8933-32ED40896E1A}" dt="2026-01-05T16:05:13.177" v="73"/>
        <pc:sldMkLst>
          <pc:docMk/>
          <pc:sldMk cId="4222254895" sldId="284"/>
        </pc:sldMkLst>
      </pc:sldChg>
      <pc:sldChg chg="modNotesTx">
        <pc:chgData name="Brianne Curtis" userId="4d36d49e-32f4-473a-b818-5cd7e50bc434" providerId="ADAL" clId="{F2EE52D6-F823-4D2D-8933-32ED40896E1A}" dt="2026-01-05T16:09:51.195" v="247" actId="20577"/>
        <pc:sldMkLst>
          <pc:docMk/>
          <pc:sldMk cId="235913340" sldId="287"/>
        </pc:sldMkLst>
      </pc:sldChg>
      <pc:sldChg chg="modNotesTx">
        <pc:chgData name="Brianne Curtis" userId="4d36d49e-32f4-473a-b818-5cd7e50bc434" providerId="ADAL" clId="{F2EE52D6-F823-4D2D-8933-32ED40896E1A}" dt="2026-01-05T16:10:07.238" v="249" actId="20577"/>
        <pc:sldMkLst>
          <pc:docMk/>
          <pc:sldMk cId="2298629120"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4EC88-1759-4CA1-AB95-103ED8499E2A}" type="datetimeFigureOut">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00B0D-3135-40F1-850B-04BBF4FF9402}" type="slidenum">
              <a:t>‹#›</a:t>
            </a:fld>
            <a:endParaRPr lang="en-US"/>
          </a:p>
        </p:txBody>
      </p:sp>
    </p:spTree>
    <p:extLst>
      <p:ext uri="{BB962C8B-B14F-4D97-AF65-F5344CB8AC3E}">
        <p14:creationId xmlns:p14="http://schemas.microsoft.com/office/powerpoint/2010/main" val="60450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oodineverygrain.ca/2024/02/29/sustainable-farming-starts-with-soi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gfo.ca/market-development-and-sustainability/sustainability-on-the-far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anadianfoodfocus.org/on-the-farm/water-the-most-precious-on-farm-natural-resour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fo.ca/market-development-and-sustainability/sustainability-on-the-farm/"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ontario.ca/page/water-management-agriculture" TargetMode="External"/><Relationship Id="rId4" Type="http://schemas.openxmlformats.org/officeDocument/2006/relationships/hyperlink" Target="https://canadianfoodfocus.org/on-the-farm/water-the-most-precious-on-farm-natural-resourc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fo.ca/market-development-and-sustainability/sustainability-on-the-far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aVgk0-upkKc"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ntariograinfarmer.ca/2022/02/01/cover-crops-in-ontari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oodineverygrain.ca/2026/01/06/water-on-farms-a-six-lesson-unit-for-grade-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KM-59ljA4B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oodineverygrain.ca/2026/01/06/water-on-farms-a-six-lesson-unit-for-grade-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presentation/d/14Imt1dQayD_qvIesn4mtI8rsur4LuFkH8NSK022tUiU/edit?usp=shari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TD3XSIE4ym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b="0" dirty="0">
                <a:effectLst/>
              </a:rPr>
            </a:br>
            <a:endParaRPr lang="fr-CA" dirty="0"/>
          </a:p>
        </p:txBody>
      </p:sp>
      <p:sp>
        <p:nvSpPr>
          <p:cNvPr id="4" name="Slide Number Placeholder 3"/>
          <p:cNvSpPr>
            <a:spLocks noGrp="1"/>
          </p:cNvSpPr>
          <p:nvPr>
            <p:ph type="sldNum" sz="quarter" idx="5"/>
          </p:nvPr>
        </p:nvSpPr>
        <p:spPr/>
        <p:txBody>
          <a:bodyPr/>
          <a:lstStyle/>
          <a:p>
            <a:fld id="{AB600B0D-3135-40F1-850B-04BBF4FF9402}" type="slidenum">
              <a:rPr lang="en-CA" smtClean="0"/>
              <a:t>1</a:t>
            </a:fld>
            <a:endParaRPr lang="en-CA"/>
          </a:p>
        </p:txBody>
      </p:sp>
    </p:spTree>
    <p:extLst>
      <p:ext uri="{BB962C8B-B14F-4D97-AF65-F5344CB8AC3E}">
        <p14:creationId xmlns:p14="http://schemas.microsoft.com/office/powerpoint/2010/main" val="402696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4E455-7CD2-46F6-6E5F-327F92AD7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D6505-7A8D-5F48-8E36-9A3366777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E79C-C17B-5864-383F-6B842555315D}"/>
              </a:ext>
            </a:extLst>
          </p:cNvPr>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rtl="0"/>
            <a:r>
              <a:rPr lang="en-CA" sz="1200" b="0" i="0" u="none" strike="noStrike" kern="1200" dirty="0">
                <a:solidFill>
                  <a:schemeClr val="tx1"/>
                </a:solidFill>
                <a:effectLst/>
                <a:latin typeface="+mn-lt"/>
                <a:ea typeface="+mn-ea"/>
                <a:cs typeface="+mn-cs"/>
              </a:rPr>
              <a:t>"Imagine these cups are parts of a grain field after it rains. The same amount of soil is in both. In one, we'll add water like rain. The other will stay dry."</a:t>
            </a:r>
            <a:endParaRPr lang="en-CA" b="0" dirty="0">
              <a:effectLst/>
            </a:endParaRPr>
          </a:p>
          <a:p>
            <a:pPr rtl="0"/>
            <a:r>
              <a:rPr lang="en-CA" sz="1200" b="0" i="0" u="none" strike="noStrike" kern="1200" dirty="0">
                <a:solidFill>
                  <a:schemeClr val="tx1"/>
                </a:solidFill>
                <a:effectLst/>
                <a:latin typeface="+mn-lt"/>
                <a:ea typeface="+mn-ea"/>
                <a:cs typeface="+mn-cs"/>
              </a:rPr>
              <a:t>"What do you think will happen to the water in the wet soil if the sun shines on it all day?" Allow predictions - some possible answers might be: </a:t>
            </a:r>
            <a:endParaRPr lang="en-CA" b="0" dirty="0">
              <a:effectLst/>
            </a:endParaRPr>
          </a:p>
          <a:p>
            <a:pPr rtl="0" fontAlgn="base"/>
            <a:r>
              <a:rPr lang="en-CA" sz="1200" b="0" i="0" u="none" strike="noStrike" kern="1200" dirty="0">
                <a:solidFill>
                  <a:schemeClr val="tx1"/>
                </a:solidFill>
                <a:effectLst/>
                <a:latin typeface="+mn-lt"/>
                <a:ea typeface="+mn-ea"/>
                <a:cs typeface="+mn-cs"/>
              </a:rPr>
              <a:t>Over time, the water seems to </a:t>
            </a:r>
            <a:r>
              <a:rPr lang="en-CA" sz="1200" b="1" i="0" u="none" strike="noStrike" kern="1200" dirty="0">
                <a:solidFill>
                  <a:schemeClr val="tx1"/>
                </a:solidFill>
                <a:effectLst/>
                <a:latin typeface="+mn-lt"/>
                <a:ea typeface="+mn-ea"/>
                <a:cs typeface="+mn-cs"/>
              </a:rPr>
              <a:t>disappear</a:t>
            </a:r>
            <a:r>
              <a:rPr lang="en-CA" sz="1200" b="0" i="0" u="none" strike="noStrike"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This is called </a:t>
            </a:r>
            <a:r>
              <a:rPr lang="en-CA" sz="1200" b="1" i="0" u="none" strike="noStrike" kern="1200" dirty="0">
                <a:solidFill>
                  <a:schemeClr val="tx1"/>
                </a:solidFill>
                <a:effectLst/>
                <a:latin typeface="+mn-lt"/>
                <a:ea typeface="+mn-ea"/>
                <a:cs typeface="+mn-cs"/>
              </a:rPr>
              <a:t>Evaporation</a:t>
            </a:r>
            <a:r>
              <a:rPr lang="en-CA" sz="1200" b="0" i="0" u="none" strike="noStrike" kern="1200" dirty="0">
                <a:solidFill>
                  <a:schemeClr val="tx1"/>
                </a:solidFill>
                <a:effectLst/>
                <a:latin typeface="+mn-lt"/>
                <a:ea typeface="+mn-ea"/>
                <a:cs typeface="+mn-cs"/>
              </a:rPr>
              <a:t>!</a:t>
            </a:r>
          </a:p>
          <a:p>
            <a:pPr rtl="0"/>
            <a:r>
              <a:rPr lang="en-CA" sz="1200" b="0" i="0" u="none" strike="noStrike" kern="1200" dirty="0">
                <a:solidFill>
                  <a:schemeClr val="tx1"/>
                </a:solidFill>
                <a:effectLst/>
                <a:latin typeface="+mn-lt"/>
                <a:ea typeface="+mn-ea"/>
                <a:cs typeface="+mn-cs"/>
              </a:rPr>
              <a:t>“Over time, the water seems to disappear! That's evaporation. </a:t>
            </a:r>
            <a:r>
              <a:rPr lang="en-CA" sz="1200" b="1" i="0" u="none" strike="noStrike" kern="1200" dirty="0">
                <a:solidFill>
                  <a:schemeClr val="tx1"/>
                </a:solidFill>
                <a:effectLst/>
                <a:latin typeface="+mn-lt"/>
                <a:ea typeface="+mn-ea"/>
                <a:cs typeface="+mn-cs"/>
              </a:rPr>
              <a:t>Why is it so important for a grain farmer that not all the water evaporates and some water stays deep in the soil for the plants to drink?”</a:t>
            </a:r>
            <a:r>
              <a:rPr lang="en-CA" sz="1200" b="0" i="0" u="none" strike="noStrike" kern="1200" dirty="0">
                <a:solidFill>
                  <a:schemeClr val="tx1"/>
                </a:solidFill>
                <a:effectLst/>
                <a:latin typeface="+mn-lt"/>
                <a:ea typeface="+mn-ea"/>
                <a:cs typeface="+mn-cs"/>
              </a:rPr>
              <a:t> (Guide them to understand roots need water to grow.)</a:t>
            </a:r>
            <a:endParaRPr lang="en-CA" b="0" dirty="0">
              <a:effectLst/>
            </a:endParaRPr>
          </a:p>
          <a:p>
            <a:pPr>
              <a:lnSpc>
                <a:spcPct val="115000"/>
              </a:lnSpc>
              <a:spcAft>
                <a:spcPts val="800"/>
              </a:spcAft>
              <a:buNone/>
            </a:pPr>
            <a:r>
              <a:rPr lang="en-CA" sz="1200" b="1" i="0" u="none" strike="noStrike" kern="1200" dirty="0">
                <a:solidFill>
                  <a:schemeClr val="tx1"/>
                </a:solidFill>
                <a:effectLst/>
                <a:latin typeface="+mn-lt"/>
                <a:ea typeface="+mn-ea"/>
                <a:cs typeface="+mn-cs"/>
              </a:rPr>
              <a:t>The key message:</a:t>
            </a:r>
            <a:r>
              <a:rPr lang="en-CA" sz="1200" b="0" i="0" u="none" strike="noStrike" kern="1200" dirty="0">
                <a:solidFill>
                  <a:schemeClr val="tx1"/>
                </a:solidFill>
                <a:effectLst/>
                <a:latin typeface="+mn-lt"/>
                <a:ea typeface="+mn-ea"/>
                <a:cs typeface="+mn-cs"/>
              </a:rPr>
              <a:t> Emphasize that while evaporation is natural, farmers work with their soil so that it is healthy and can retain enough water in the soil for their grain crops to thrive.  How?  Read more </a:t>
            </a:r>
            <a:r>
              <a:rPr lang="en-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https://goodineverygrain.ca/2024/02/29/sustainable-farming-starts-with-soil/</a:t>
            </a:r>
            <a:r>
              <a:rPr lang="en-CA" sz="1200" kern="100" dirty="0">
                <a:effectLst/>
                <a:latin typeface="Aptos" panose="020B0004020202020204" pitchFamily="34" charset="0"/>
                <a:ea typeface="Aptos" panose="020B0004020202020204" pitchFamily="34" charset="0"/>
                <a:cs typeface="Times New Roman" panose="02020603050405020304" pitchFamily="18" charset="0"/>
              </a:rPr>
              <a:t> </a:t>
            </a:r>
          </a:p>
          <a:p>
            <a:pPr rtl="0"/>
            <a:endParaRPr lang="en-CA" b="0" dirty="0">
              <a:effectLst/>
            </a:endParaRPr>
          </a:p>
          <a:p>
            <a:pPr rtl="0"/>
            <a:r>
              <a:rPr lang="en-CA" sz="1200" b="0" i="0" u="none" strike="noStrike" kern="1200" dirty="0">
                <a:solidFill>
                  <a:schemeClr val="tx1"/>
                </a:solidFill>
                <a:effectLst/>
                <a:latin typeface="+mn-lt"/>
                <a:ea typeface="+mn-ea"/>
                <a:cs typeface="+mn-cs"/>
              </a:rPr>
              <a:t>You can refer to the </a:t>
            </a:r>
            <a:r>
              <a:rPr lang="en-CA" sz="1200" b="1" i="0" u="none" strike="noStrike" kern="1200" dirty="0">
                <a:solidFill>
                  <a:schemeClr val="tx1"/>
                </a:solidFill>
                <a:effectLst/>
                <a:latin typeface="+mn-lt"/>
                <a:ea typeface="+mn-ea"/>
                <a:cs typeface="+mn-cs"/>
              </a:rPr>
              <a:t>Grain Farmers of Ontario / Good in Every Grain. "Sustainability on the Farm."</a:t>
            </a:r>
            <a:r>
              <a:rPr lang="en-CA" sz="1200" b="0" i="0" u="none" strike="noStrike" kern="1200" dirty="0">
                <a:solidFill>
                  <a:schemeClr val="tx1"/>
                </a:solidFill>
                <a:effectLst/>
                <a:latin typeface="+mn-lt"/>
                <a:ea typeface="+mn-ea"/>
                <a:cs typeface="+mn-cs"/>
              </a:rPr>
              <a:t> resource (Source: </a:t>
            </a:r>
            <a:r>
              <a:rPr lang="en-CA" sz="1200" b="0" i="0" u="sng" strike="noStrike" kern="1200" dirty="0">
                <a:solidFill>
                  <a:schemeClr val="tx1"/>
                </a:solidFill>
                <a:effectLst/>
                <a:latin typeface="+mn-lt"/>
                <a:ea typeface="+mn-ea"/>
                <a:cs typeface="+mn-cs"/>
                <a:hlinkClick r:id="rId4"/>
              </a:rPr>
              <a:t>https://gfo.ca/market-development-and-sustainability/sustainability-on-the-farm/</a:t>
            </a:r>
            <a:r>
              <a:rPr lang="en-CA" sz="1200" b="0" i="0" u="none" strike="noStrike" kern="1200" dirty="0">
                <a:solidFill>
                  <a:schemeClr val="tx1"/>
                </a:solidFill>
                <a:effectLst/>
                <a:latin typeface="+mn-lt"/>
                <a:ea typeface="+mn-ea"/>
                <a:cs typeface="+mn-cs"/>
              </a:rPr>
              <a:t>).</a:t>
            </a:r>
            <a:endParaRPr lang="en-CA" b="0" dirty="0">
              <a:effectLst/>
            </a:endParaRPr>
          </a:p>
          <a:p>
            <a:pPr rtl="0" fontAlgn="base"/>
            <a:r>
              <a:rPr lang="en-CA" sz="1200" b="0" i="0" u="none" strike="noStrike" kern="1200" dirty="0">
                <a:solidFill>
                  <a:schemeClr val="tx1"/>
                </a:solidFill>
                <a:effectLst/>
                <a:latin typeface="+mn-lt"/>
                <a:ea typeface="+mn-ea"/>
                <a:cs typeface="+mn-cs"/>
              </a:rPr>
              <a:t>This resource highlights that most Ontario grain farming is "rain-fed," meaning farmers rely on rain soaking into the soil. It also discusses practices like planting "cover crops," which help the soil hold onto water, directly addressing the importance of water </a:t>
            </a:r>
            <a:r>
              <a:rPr lang="en-CA" sz="1200" b="0" i="1" u="none" strike="noStrike" kern="1200" dirty="0">
                <a:solidFill>
                  <a:schemeClr val="tx1"/>
                </a:solidFill>
                <a:effectLst/>
                <a:latin typeface="+mn-lt"/>
                <a:ea typeface="+mn-ea"/>
                <a:cs typeface="+mn-cs"/>
              </a:rPr>
              <a:t>staying</a:t>
            </a:r>
            <a:r>
              <a:rPr lang="en-CA" sz="1200" b="0" i="0" u="none" strike="noStrike" kern="1200" dirty="0">
                <a:solidFill>
                  <a:schemeClr val="tx1"/>
                </a:solidFill>
                <a:effectLst/>
                <a:latin typeface="+mn-lt"/>
                <a:ea typeface="+mn-ea"/>
                <a:cs typeface="+mn-cs"/>
              </a:rPr>
              <a:t> in the soil for crop growth. Farmers use these practices to help the soil act like a sponge.</a:t>
            </a:r>
          </a:p>
          <a:p>
            <a:br>
              <a:rPr lang="en-CA" b="0" dirty="0">
                <a:effectLst/>
              </a:rPr>
            </a:br>
            <a:endParaRPr lang="en-US" dirty="0"/>
          </a:p>
        </p:txBody>
      </p:sp>
      <p:sp>
        <p:nvSpPr>
          <p:cNvPr id="4" name="Slide Number Placeholder 3">
            <a:extLst>
              <a:ext uri="{FF2B5EF4-FFF2-40B4-BE49-F238E27FC236}">
                <a16:creationId xmlns:a16="http://schemas.microsoft.com/office/drawing/2014/main" id="{898F8583-8C81-4265-076D-B2A1E4FFF388}"/>
              </a:ext>
            </a:extLst>
          </p:cNvPr>
          <p:cNvSpPr>
            <a:spLocks noGrp="1"/>
          </p:cNvSpPr>
          <p:nvPr>
            <p:ph type="sldNum" sz="quarter" idx="5"/>
          </p:nvPr>
        </p:nvSpPr>
        <p:spPr/>
        <p:txBody>
          <a:bodyPr/>
          <a:lstStyle/>
          <a:p>
            <a:fld id="{AB600B0D-3135-40F1-850B-04BBF4FF9402}" type="slidenum">
              <a:t>10</a:t>
            </a:fld>
            <a:endParaRPr lang="en-US"/>
          </a:p>
        </p:txBody>
      </p:sp>
    </p:spTree>
    <p:extLst>
      <p:ext uri="{BB962C8B-B14F-4D97-AF65-F5344CB8AC3E}">
        <p14:creationId xmlns:p14="http://schemas.microsoft.com/office/powerpoint/2010/main" val="23942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(15-25 minutes)</a:t>
            </a:r>
            <a:endParaRPr lang="en-CA" b="0" dirty="0">
              <a:effectLst/>
            </a:endParaRPr>
          </a:p>
          <a:p>
            <a:pPr rtl="0"/>
            <a:r>
              <a:rPr lang="en-CA" sz="1200" b="1" i="0" u="none" strike="noStrike" kern="1200" dirty="0">
                <a:solidFill>
                  <a:schemeClr val="tx1"/>
                </a:solidFill>
                <a:effectLst/>
                <a:latin typeface="+mn-lt"/>
                <a:ea typeface="+mn-ea"/>
                <a:cs typeface="+mn-cs"/>
              </a:rPr>
              <a:t>Educator Notes:</a:t>
            </a:r>
            <a:endParaRPr lang="en-CA" b="0" dirty="0">
              <a:effectLst/>
            </a:endParaRPr>
          </a:p>
          <a:p>
            <a:pPr rtl="0"/>
            <a:r>
              <a:rPr lang="en-CA" sz="1200" b="1" i="0" u="none" strike="noStrike" kern="1200" dirty="0">
                <a:solidFill>
                  <a:schemeClr val="tx1"/>
                </a:solidFill>
                <a:effectLst/>
                <a:latin typeface="+mn-lt"/>
                <a:ea typeface="+mn-ea"/>
                <a:cs typeface="+mn-cs"/>
              </a:rPr>
              <a:t>This activity is best outside on a sunny day, but can be done inside too (see variations).</a:t>
            </a:r>
            <a:endParaRPr lang="en-CA" b="0" dirty="0">
              <a:effectLst/>
            </a:endParaRPr>
          </a:p>
          <a:p>
            <a:pPr rtl="0" fontAlgn="base"/>
            <a:r>
              <a:rPr lang="en-CA" sz="1200" b="1" i="0" u="none" strike="noStrike" kern="1200" dirty="0">
                <a:solidFill>
                  <a:schemeClr val="tx1"/>
                </a:solidFill>
                <a:effectLst/>
                <a:latin typeface="+mn-lt"/>
                <a:ea typeface="+mn-ea"/>
                <a:cs typeface="+mn-cs"/>
              </a:rPr>
              <a:t>Scaffolding:</a:t>
            </a:r>
            <a:r>
              <a:rPr lang="en-CA" sz="1200" b="0" i="0" u="none" strike="noStrike" kern="1200" dirty="0">
                <a:solidFill>
                  <a:schemeClr val="tx1"/>
                </a:solidFill>
                <a:effectLst/>
                <a:latin typeface="+mn-lt"/>
                <a:ea typeface="+mn-ea"/>
                <a:cs typeface="+mn-cs"/>
              </a:rPr>
              <a:t> Encourage students to draw farm-related shapes or scenes with their water art. Guide them to actively observe the shrinking water.</a:t>
            </a:r>
          </a:p>
          <a:p>
            <a:pPr rtl="0" fontAlgn="base"/>
            <a:r>
              <a:rPr lang="en-CA" sz="1200" b="1" i="0" u="none" strike="noStrike" kern="1200" dirty="0">
                <a:solidFill>
                  <a:schemeClr val="tx1"/>
                </a:solidFill>
                <a:effectLst/>
                <a:latin typeface="+mn-lt"/>
                <a:ea typeface="+mn-ea"/>
                <a:cs typeface="+mn-cs"/>
              </a:rPr>
              <a:t>Differentiation:</a:t>
            </a:r>
            <a:r>
              <a:rPr lang="en-CA" sz="1200" b="0" i="0" u="none" strike="noStrike" kern="1200" dirty="0">
                <a:solidFill>
                  <a:schemeClr val="tx1"/>
                </a:solidFill>
                <a:effectLst/>
                <a:latin typeface="+mn-lt"/>
                <a:ea typeface="+mn-ea"/>
                <a:cs typeface="+mn-cs"/>
              </a:rPr>
              <a:t> For students who finish early, challenge them to draw what they think the invisible water vapour looks like as it rises or have them make </a:t>
            </a:r>
            <a:r>
              <a:rPr lang="en-CA" sz="1200" b="0" i="0" u="none" strike="noStrike" kern="1200" dirty="0" err="1">
                <a:solidFill>
                  <a:schemeClr val="tx1"/>
                </a:solidFill>
                <a:effectLst/>
                <a:latin typeface="+mn-lt"/>
                <a:ea typeface="+mn-ea"/>
                <a:cs typeface="+mn-cs"/>
              </a:rPr>
              <a:t>mo</a:t>
            </a:r>
            <a:r>
              <a:rPr lang="en-CA" sz="1200" b="1" i="0" u="none" strike="noStrike" kern="1200" dirty="0" err="1">
                <a:solidFill>
                  <a:schemeClr val="tx1"/>
                </a:solidFill>
                <a:effectLst/>
                <a:latin typeface="+mn-lt"/>
                <a:ea typeface="+mn-ea"/>
                <a:cs typeface="+mn-cs"/>
              </a:rPr>
              <a:t>Farming</a:t>
            </a:r>
            <a:r>
              <a:rPr lang="en-CA" sz="1200" b="1" i="0" u="none" strike="noStrike" kern="1200" dirty="0">
                <a:solidFill>
                  <a:schemeClr val="tx1"/>
                </a:solidFill>
                <a:effectLst/>
                <a:latin typeface="+mn-lt"/>
                <a:ea typeface="+mn-ea"/>
                <a:cs typeface="+mn-cs"/>
              </a:rPr>
              <a:t> Connection:</a:t>
            </a:r>
            <a:r>
              <a:rPr lang="en-CA" sz="1200" b="0" i="0" u="none" strike="noStrike" kern="1200" dirty="0">
                <a:solidFill>
                  <a:schemeClr val="tx1"/>
                </a:solidFill>
                <a:effectLst/>
                <a:latin typeface="+mn-lt"/>
                <a:ea typeface="+mn-ea"/>
                <a:cs typeface="+mn-cs"/>
              </a:rPr>
              <a:t> Emphasize how farmers observe evaporation on their fields and use practices to help soil retain moisture for grain crops. re water art.</a:t>
            </a:r>
          </a:p>
          <a:p>
            <a:pPr rtl="0" fontAlgn="base"/>
            <a:br>
              <a:rPr lang="en-CA" sz="1200" b="0" i="0" u="none" strike="noStrike" kern="1200" dirty="0">
                <a:solidFill>
                  <a:schemeClr val="tx1"/>
                </a:solidFill>
                <a:effectLst/>
                <a:latin typeface="+mn-lt"/>
                <a:ea typeface="+mn-ea"/>
                <a:cs typeface="+mn-cs"/>
              </a:rPr>
            </a:b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B600B0D-3135-40F1-850B-04BBF4FF9402}" type="slidenum">
              <a:t>12</a:t>
            </a:fld>
            <a:endParaRPr lang="en-US"/>
          </a:p>
        </p:txBody>
      </p:sp>
    </p:spTree>
    <p:extLst>
      <p:ext uri="{BB962C8B-B14F-4D97-AF65-F5344CB8AC3E}">
        <p14:creationId xmlns:p14="http://schemas.microsoft.com/office/powerpoint/2010/main" val="1376254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p>
          <a:p>
            <a:pPr rtl="0"/>
            <a:endParaRPr lang="en-CA" sz="1200" b="1" i="0" u="none" strike="noStrike" kern="1200" dirty="0">
              <a:solidFill>
                <a:schemeClr val="tx1"/>
              </a:solidFill>
              <a:effectLst/>
              <a:latin typeface="+mn-lt"/>
              <a:ea typeface="+mn-ea"/>
              <a:cs typeface="+mn-cs"/>
            </a:endParaRPr>
          </a:p>
          <a:p>
            <a:pPr rtl="0"/>
            <a:r>
              <a:rPr lang="en-CA" sz="1200" b="1" i="0" u="none" strike="noStrike" kern="1200" dirty="0">
                <a:solidFill>
                  <a:schemeClr val="tx1"/>
                </a:solidFill>
                <a:effectLst/>
                <a:latin typeface="+mn-lt"/>
                <a:ea typeface="+mn-ea"/>
                <a:cs typeface="+mn-cs"/>
              </a:rPr>
              <a:t>Activity Steps (for students):</a:t>
            </a:r>
            <a:endParaRPr lang="en-CA" b="0" dirty="0">
              <a:effectLst/>
            </a:endParaRPr>
          </a:p>
          <a:p>
            <a:pPr rtl="0"/>
            <a:r>
              <a:rPr lang="en-CA" sz="1200" b="1" i="0" u="none" strike="noStrike" kern="1200" dirty="0">
                <a:solidFill>
                  <a:schemeClr val="tx1"/>
                </a:solidFill>
                <a:effectLst/>
                <a:latin typeface="+mn-lt"/>
                <a:ea typeface="+mn-ea"/>
                <a:cs typeface="+mn-cs"/>
              </a:rPr>
              <a:t>Hands On Water Art Experiment (Indoor Friendly!):</a:t>
            </a:r>
            <a:endParaRPr lang="en-CA" b="0" dirty="0">
              <a:effectLst/>
            </a:endParaRPr>
          </a:p>
          <a:p>
            <a:pPr rtl="0" fontAlgn="base"/>
            <a:r>
              <a:rPr lang="en-CA" sz="1200" b="0" i="0" u="none" strike="noStrike" kern="1200" dirty="0">
                <a:solidFill>
                  <a:schemeClr val="tx1"/>
                </a:solidFill>
                <a:effectLst/>
                <a:latin typeface="+mn-lt"/>
                <a:ea typeface="+mn-ea"/>
                <a:cs typeface="+mn-cs"/>
              </a:rPr>
              <a:t>Provide each student or small group with a dark-coloured, non-absorbent surface (e.g., a dark ceramic tile, small plastic lid, or a section of a chalkboard/Whiteboard).</a:t>
            </a:r>
          </a:p>
          <a:p>
            <a:pPr rtl="0" fontAlgn="base"/>
            <a:r>
              <a:rPr lang="en-CA" sz="1200" b="0" i="0" u="none" strike="noStrike" kern="1200" dirty="0">
                <a:solidFill>
                  <a:schemeClr val="tx1"/>
                </a:solidFill>
                <a:effectLst/>
                <a:latin typeface="+mn-lt"/>
                <a:ea typeface="+mn-ea"/>
                <a:cs typeface="+mn-cs"/>
              </a:rPr>
              <a:t>Give them a small sponge or dropper with water.</a:t>
            </a:r>
          </a:p>
          <a:p>
            <a:pPr rtl="0" fontAlgn="base"/>
            <a:r>
              <a:rPr lang="en-CA" sz="1200" b="0" i="0" u="none" strike="noStrike" kern="1200" dirty="0">
                <a:solidFill>
                  <a:schemeClr val="tx1"/>
                </a:solidFill>
                <a:effectLst/>
                <a:latin typeface="+mn-lt"/>
                <a:ea typeface="+mn-ea"/>
                <a:cs typeface="+mn-cs"/>
              </a:rPr>
              <a:t>Instruct them to create </a:t>
            </a:r>
            <a:r>
              <a:rPr lang="en-CA" sz="1200" b="0" i="1" u="none" strike="noStrike" kern="1200" dirty="0">
                <a:solidFill>
                  <a:schemeClr val="tx1"/>
                </a:solidFill>
                <a:effectLst/>
                <a:latin typeface="+mn-lt"/>
                <a:ea typeface="+mn-ea"/>
                <a:cs typeface="+mn-cs"/>
              </a:rPr>
              <a:t>their own</a:t>
            </a:r>
            <a:r>
              <a:rPr lang="en-CA" sz="1200" b="0" i="0" u="none" strike="noStrike" kern="1200" dirty="0">
                <a:solidFill>
                  <a:schemeClr val="tx1"/>
                </a:solidFill>
                <a:effectLst/>
                <a:latin typeface="+mn-lt"/>
                <a:ea typeface="+mn-ea"/>
                <a:cs typeface="+mn-cs"/>
              </a:rPr>
              <a:t> "water art" on the surface, imagining they are drawing "puddles" in a farm yard or field.</a:t>
            </a:r>
          </a:p>
          <a:p>
            <a:pPr rtl="0" fontAlgn="base"/>
            <a:endParaRPr lang="en-CA" sz="1200" b="0" i="0" u="none" strike="noStrike" kern="1200" dirty="0">
              <a:solidFill>
                <a:schemeClr val="tx1"/>
              </a:solidFill>
              <a:effectLst/>
              <a:latin typeface="+mn-lt"/>
              <a:ea typeface="+mn-ea"/>
              <a:cs typeface="+mn-cs"/>
            </a:endParaRPr>
          </a:p>
          <a:p>
            <a:pPr rtl="0"/>
            <a:r>
              <a:rPr lang="en-CA" sz="1200" b="1" i="0" u="none" strike="noStrike" kern="1200" dirty="0">
                <a:solidFill>
                  <a:schemeClr val="tx1"/>
                </a:solidFill>
                <a:effectLst/>
                <a:latin typeface="+mn-lt"/>
                <a:ea typeface="+mn-ea"/>
                <a:cs typeface="+mn-cs"/>
              </a:rPr>
              <a:t>Hands-On Water Art Experiment (Outdoor Friendly!):</a:t>
            </a:r>
            <a:endParaRPr lang="en-CA" b="0" dirty="0">
              <a:effectLst/>
            </a:endParaRPr>
          </a:p>
          <a:p>
            <a:pPr rtl="0" fontAlgn="base"/>
            <a:r>
              <a:rPr lang="en-CA" sz="1200" b="0" i="0" u="none" strike="noStrike" kern="1200" dirty="0">
                <a:solidFill>
                  <a:schemeClr val="tx1"/>
                </a:solidFill>
                <a:effectLst/>
                <a:latin typeface="+mn-lt"/>
                <a:ea typeface="+mn-ea"/>
                <a:cs typeface="+mn-cs"/>
              </a:rPr>
              <a:t>Take students outside to a paved area.</a:t>
            </a:r>
          </a:p>
          <a:p>
            <a:pPr rtl="0" fontAlgn="base"/>
            <a:r>
              <a:rPr lang="en-CA" sz="1200" b="0" i="0" u="none" strike="noStrike" kern="1200" dirty="0">
                <a:solidFill>
                  <a:schemeClr val="tx1"/>
                </a:solidFill>
                <a:effectLst/>
                <a:latin typeface="+mn-lt"/>
                <a:ea typeface="+mn-ea"/>
                <a:cs typeface="+mn-cs"/>
              </a:rPr>
              <a:t>Give each student a small sponge or squirt bottle with water.</a:t>
            </a:r>
          </a:p>
          <a:p>
            <a:pPr rtl="0" fontAlgn="base"/>
            <a:r>
              <a:rPr lang="en-CA" sz="1200" b="0" i="0" u="none" strike="noStrike" kern="1200" dirty="0">
                <a:solidFill>
                  <a:schemeClr val="tx1"/>
                </a:solidFill>
                <a:effectLst/>
                <a:latin typeface="+mn-lt"/>
                <a:ea typeface="+mn-ea"/>
                <a:cs typeface="+mn-cs"/>
              </a:rPr>
              <a:t>Instruct them to create </a:t>
            </a:r>
            <a:r>
              <a:rPr lang="en-CA" sz="1200" b="0" i="1" u="none" strike="noStrike" kern="1200" dirty="0">
                <a:solidFill>
                  <a:schemeClr val="tx1"/>
                </a:solidFill>
                <a:effectLst/>
                <a:latin typeface="+mn-lt"/>
                <a:ea typeface="+mn-ea"/>
                <a:cs typeface="+mn-cs"/>
              </a:rPr>
              <a:t>their own</a:t>
            </a:r>
            <a:r>
              <a:rPr lang="en-CA" sz="1200" b="0" i="0" u="none" strike="noStrike" kern="1200" dirty="0">
                <a:solidFill>
                  <a:schemeClr val="tx1"/>
                </a:solidFill>
                <a:effectLst/>
                <a:latin typeface="+mn-lt"/>
                <a:ea typeface="+mn-ea"/>
                <a:cs typeface="+mn-cs"/>
              </a:rPr>
              <a:t> "water art" on the surface, imagining they are drawing "puddles" in a farm field.</a:t>
            </a:r>
          </a:p>
          <a:p>
            <a:br>
              <a:rPr lang="en-CA" b="0" dirty="0">
                <a:effectLst/>
              </a:rPr>
            </a:br>
            <a:endParaRPr lang="en-US" dirty="0"/>
          </a:p>
        </p:txBody>
      </p:sp>
      <p:sp>
        <p:nvSpPr>
          <p:cNvPr id="4" name="Slide Number Placeholder 3"/>
          <p:cNvSpPr>
            <a:spLocks noGrp="1"/>
          </p:cNvSpPr>
          <p:nvPr>
            <p:ph type="sldNum" sz="quarter" idx="5"/>
          </p:nvPr>
        </p:nvSpPr>
        <p:spPr/>
        <p:txBody>
          <a:bodyPr/>
          <a:lstStyle/>
          <a:p>
            <a:fld id="{AB600B0D-3135-40F1-850B-04BBF4FF9402}" type="slidenum">
              <a:t>13</a:t>
            </a:fld>
            <a:endParaRPr lang="en-US"/>
          </a:p>
        </p:txBody>
      </p:sp>
    </p:spTree>
    <p:extLst>
      <p:ext uri="{BB962C8B-B14F-4D97-AF65-F5344CB8AC3E}">
        <p14:creationId xmlns:p14="http://schemas.microsoft.com/office/powerpoint/2010/main" val="1263637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Educator Notes: </a:t>
            </a: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After creating, have students observe </a:t>
            </a:r>
            <a:r>
              <a:rPr lang="en-CA" sz="1200" b="0" i="1" u="none" strike="noStrike" kern="1200" dirty="0">
                <a:solidFill>
                  <a:schemeClr val="tx1"/>
                </a:solidFill>
                <a:effectLst/>
                <a:latin typeface="+mn-lt"/>
                <a:ea typeface="+mn-ea"/>
                <a:cs typeface="+mn-cs"/>
              </a:rPr>
              <a:t>their own</a:t>
            </a:r>
            <a:r>
              <a:rPr lang="en-CA" sz="1200" b="0" i="0" u="none" strike="noStrike" kern="1200" dirty="0">
                <a:solidFill>
                  <a:schemeClr val="tx1"/>
                </a:solidFill>
                <a:effectLst/>
                <a:latin typeface="+mn-lt"/>
                <a:ea typeface="+mn-ea"/>
                <a:cs typeface="+mn-cs"/>
              </a:rPr>
              <a:t> art over time. </a:t>
            </a:r>
            <a:r>
              <a:rPr lang="en-CA" sz="1200" b="1" i="0" u="none" strike="noStrike" kern="1200" dirty="0">
                <a:solidFill>
                  <a:schemeClr val="tx1"/>
                </a:solidFill>
                <a:effectLst/>
                <a:latin typeface="+mn-lt"/>
                <a:ea typeface="+mn-ea"/>
                <a:cs typeface="+mn-cs"/>
              </a:rPr>
              <a:t>To speed up evaporation indoors (or even outdoors too), encourage them to gently fan their surface with their hand or a piece of paper, or place their surface under a bright lamp.</a:t>
            </a:r>
            <a:endParaRPr lang="en-CA" b="0" dirty="0">
              <a:effectLst/>
            </a:endParaRPr>
          </a:p>
          <a:p>
            <a:endParaRPr lang="en-CA" b="0" dirty="0">
              <a:effectLst/>
            </a:endParaRPr>
          </a:p>
          <a:p>
            <a:pPr rtl="0"/>
            <a:r>
              <a:rPr lang="en-CA" sz="1200" b="1" i="0" u="none" strike="noStrike" kern="1200" dirty="0">
                <a:solidFill>
                  <a:schemeClr val="tx1"/>
                </a:solidFill>
                <a:effectLst/>
                <a:latin typeface="+mn-lt"/>
                <a:ea typeface="+mn-ea"/>
                <a:cs typeface="+mn-cs"/>
              </a:rPr>
              <a:t>Discuss</a:t>
            </a:r>
            <a:r>
              <a:rPr lang="en-CA" sz="1200" b="0" i="0" u="none" strike="noStrike" kern="1200" dirty="0">
                <a:solidFill>
                  <a:schemeClr val="tx1"/>
                </a:solidFill>
                <a:effectLst/>
                <a:latin typeface="+mn-lt"/>
                <a:ea typeface="+mn-ea"/>
                <a:cs typeface="+mn-cs"/>
              </a:rPr>
              <a:t>: "What is happening to your water art? Why is it disappearing?" (If possible, have them outline their art with chalk before it disappears to see the change more clearly).</a:t>
            </a:r>
            <a:endParaRPr lang="en-CA" b="0" dirty="0">
              <a:effectLst/>
            </a:endParaRPr>
          </a:p>
          <a:p>
            <a:endParaRPr lang="en-CA" b="0" dirty="0">
              <a:effectLst/>
            </a:endParaRPr>
          </a:p>
          <a:p>
            <a:pPr rtl="0"/>
            <a:r>
              <a:rPr lang="en-CA" sz="1200" b="0" i="0" u="none" strike="noStrike" kern="1200" dirty="0">
                <a:solidFill>
                  <a:schemeClr val="tx1"/>
                </a:solidFill>
                <a:effectLst/>
                <a:latin typeface="+mn-lt"/>
                <a:ea typeface="+mn-ea"/>
                <a:cs typeface="+mn-cs"/>
              </a:rPr>
              <a:t>Encourage students to outline their art with chalk before it disappears to see the change more clearly. If outdoors chalk is a great material to outline with. If indoors you might use dry erase markers (or if possible liquid chalk markers or even small paint tubes).</a:t>
            </a:r>
            <a:endParaRPr lang="en-CA" b="0" dirty="0">
              <a:effectLst/>
            </a:endParaRPr>
          </a:p>
          <a:p>
            <a:br>
              <a:rPr lang="en-CA" b="0" dirty="0">
                <a:effectLst/>
              </a:rPr>
            </a:br>
            <a:br>
              <a:rPr lang="en-CA" b="0" dirty="0">
                <a:effectLst/>
              </a:rPr>
            </a:br>
            <a:endParaRPr lang="en-US" dirty="0"/>
          </a:p>
        </p:txBody>
      </p:sp>
      <p:sp>
        <p:nvSpPr>
          <p:cNvPr id="4" name="Slide Number Placeholder 3"/>
          <p:cNvSpPr>
            <a:spLocks noGrp="1"/>
          </p:cNvSpPr>
          <p:nvPr>
            <p:ph type="sldNum" sz="quarter" idx="5"/>
          </p:nvPr>
        </p:nvSpPr>
        <p:spPr/>
        <p:txBody>
          <a:bodyPr/>
          <a:lstStyle/>
          <a:p>
            <a:fld id="{AB600B0D-3135-40F1-850B-04BBF4FF9402}" type="slidenum">
              <a:t>14</a:t>
            </a:fld>
            <a:endParaRPr lang="en-US"/>
          </a:p>
        </p:txBody>
      </p:sp>
    </p:spTree>
    <p:extLst>
      <p:ext uri="{BB962C8B-B14F-4D97-AF65-F5344CB8AC3E}">
        <p14:creationId xmlns:p14="http://schemas.microsoft.com/office/powerpoint/2010/main" val="750609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Educator Notes: </a:t>
            </a:r>
          </a:p>
          <a:p>
            <a:pPr rtl="0"/>
            <a:endParaRPr lang="en-CA" sz="1200" b="1" i="0" u="none" strike="noStrike" kern="1200" dirty="0">
              <a:solidFill>
                <a:schemeClr val="tx1"/>
              </a:solidFill>
              <a:effectLst/>
              <a:latin typeface="+mn-lt"/>
              <a:ea typeface="+mn-ea"/>
              <a:cs typeface="+mn-cs"/>
            </a:endParaRPr>
          </a:p>
          <a:p>
            <a:pPr>
              <a:lnSpc>
                <a:spcPct val="115000"/>
              </a:lnSpc>
              <a:spcAft>
                <a:spcPts val="800"/>
              </a:spcAft>
              <a:buNone/>
            </a:pPr>
            <a:r>
              <a:rPr lang="en-CA" sz="1200" b="1" i="0" u="none" strike="noStrike" kern="1200" dirty="0">
                <a:solidFill>
                  <a:schemeClr val="tx1"/>
                </a:solidFill>
                <a:effectLst/>
                <a:latin typeface="+mn-lt"/>
                <a:ea typeface="+mn-ea"/>
                <a:cs typeface="+mn-cs"/>
              </a:rPr>
              <a:t>Farmer's Challenge Discussion:</a:t>
            </a:r>
            <a:r>
              <a:rPr lang="en-CA" sz="1200" b="0" i="0" u="none" strike="noStrike" kern="1200" dirty="0">
                <a:solidFill>
                  <a:schemeClr val="tx1"/>
                </a:solidFill>
                <a:effectLst/>
                <a:latin typeface="+mn-lt"/>
                <a:ea typeface="+mn-ea"/>
                <a:cs typeface="+mn-cs"/>
              </a:rPr>
              <a:t> Explain that while evaporation is a natural part of the water cycle, grain farmers want the right amount of water to stay in the soil for their plants to grow. Discuss how hard surfaces (like compacted soil in the first image (this compaction may have been caused by a lot of traffic from heavy tractors)) let water run off or evaporate quickly and not soak into the ground, but healthy farm soil can hold water like a sponge (and it soaks into the ground vs. laying on top or evaporating) Farmers use practices like "no-till" or "zero-till" farming (</a:t>
            </a:r>
            <a:r>
              <a:rPr lang="en-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https://canadianfoodfocus.org/on-the-farm/water-the-most-precious-on-farm-natural-resource/</a:t>
            </a:r>
            <a:r>
              <a:rPr lang="en-CA" sz="12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200" b="0" i="0" u="none" strike="noStrike" kern="1200" dirty="0">
                <a:solidFill>
                  <a:schemeClr val="tx1"/>
                </a:solidFill>
                <a:effectLst/>
                <a:latin typeface="+mn-lt"/>
                <a:ea typeface="+mn-ea"/>
                <a:cs typeface="+mn-cs"/>
              </a:rPr>
              <a:t>), which means they don't dig up the soil as much, helping the soil hold onto water better. The top layer of soil acts like a "blanket" to keep the water in the soil from evaporating too quickly, so the grain plants have enough to drink. </a:t>
            </a:r>
          </a:p>
          <a:p>
            <a:pPr>
              <a:lnSpc>
                <a:spcPct val="115000"/>
              </a:lnSpc>
              <a:spcAft>
                <a:spcPts val="800"/>
              </a:spcAft>
              <a:buNone/>
            </a:pPr>
            <a:endParaRPr lang="en-CA" sz="1200" b="0" i="0" u="none" strike="noStrike" kern="1200" dirty="0">
              <a:solidFill>
                <a:schemeClr val="tx1"/>
              </a:solidFill>
              <a:effectLst/>
              <a:latin typeface="+mn-lt"/>
              <a:ea typeface="+mn-ea"/>
              <a:cs typeface="+mn-cs"/>
            </a:endParaRPr>
          </a:p>
          <a:p>
            <a:pPr>
              <a:lnSpc>
                <a:spcPct val="115000"/>
              </a:lnSpc>
              <a:spcAft>
                <a:spcPts val="800"/>
              </a:spcAft>
              <a:buNone/>
            </a:pPr>
            <a:r>
              <a:rPr lang="en-CA" sz="1200" b="0" i="0" u="none" strike="noStrike" kern="1200" dirty="0">
                <a:solidFill>
                  <a:schemeClr val="tx1"/>
                </a:solidFill>
                <a:effectLst/>
                <a:latin typeface="+mn-lt"/>
                <a:ea typeface="+mn-ea"/>
                <a:cs typeface="+mn-cs"/>
              </a:rPr>
              <a:t>More about this will follow on slides 20 – 22. </a:t>
            </a:r>
            <a:br>
              <a:rPr lang="en-CA" b="0" dirty="0">
                <a:effectLst/>
              </a:rPr>
            </a:br>
            <a:br>
              <a:rPr lang="en-CA" b="0" dirty="0">
                <a:effectLst/>
              </a:rPr>
            </a:br>
            <a:endParaRPr lang="en-US" dirty="0"/>
          </a:p>
        </p:txBody>
      </p:sp>
      <p:sp>
        <p:nvSpPr>
          <p:cNvPr id="4" name="Slide Number Placeholder 3"/>
          <p:cNvSpPr>
            <a:spLocks noGrp="1"/>
          </p:cNvSpPr>
          <p:nvPr>
            <p:ph type="sldNum" sz="quarter" idx="5"/>
          </p:nvPr>
        </p:nvSpPr>
        <p:spPr/>
        <p:txBody>
          <a:bodyPr/>
          <a:lstStyle/>
          <a:p>
            <a:fld id="{AB600B0D-3135-40F1-850B-04BBF4FF9402}" type="slidenum">
              <a:t>15</a:t>
            </a:fld>
            <a:endParaRPr lang="en-US"/>
          </a:p>
        </p:txBody>
      </p:sp>
    </p:spTree>
    <p:extLst>
      <p:ext uri="{BB962C8B-B14F-4D97-AF65-F5344CB8AC3E}">
        <p14:creationId xmlns:p14="http://schemas.microsoft.com/office/powerpoint/2010/main" val="3799873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rtl="0" fontAlgn="base"/>
            <a:r>
              <a:rPr lang="en-CA" sz="1200" b="1" i="0" u="none" strike="noStrike" kern="1200" dirty="0">
                <a:solidFill>
                  <a:schemeClr val="tx1"/>
                </a:solidFill>
                <a:effectLst/>
                <a:latin typeface="+mn-lt"/>
                <a:ea typeface="+mn-ea"/>
                <a:cs typeface="+mn-cs"/>
              </a:rPr>
              <a:t>Scaffolding:</a:t>
            </a:r>
            <a:r>
              <a:rPr lang="en-CA" sz="1200" b="0" i="0" u="none" strike="noStrike" kern="1200" dirty="0">
                <a:solidFill>
                  <a:schemeClr val="tx1"/>
                </a:solidFill>
                <a:effectLst/>
                <a:latin typeface="+mn-lt"/>
                <a:ea typeface="+mn-ea"/>
                <a:cs typeface="+mn-cs"/>
              </a:rPr>
              <a:t> Provide clear labels for the soil types. Encourage students to make predictions before the experiment.</a:t>
            </a:r>
          </a:p>
          <a:p>
            <a:pPr rtl="0" fontAlgn="base"/>
            <a:r>
              <a:rPr lang="en-CA" sz="1200" b="1" i="0" u="none" strike="noStrike" kern="1200" dirty="0">
                <a:solidFill>
                  <a:schemeClr val="tx1"/>
                </a:solidFill>
                <a:effectLst/>
                <a:latin typeface="+mn-lt"/>
                <a:ea typeface="+mn-ea"/>
                <a:cs typeface="+mn-cs"/>
              </a:rPr>
              <a:t>Accuracy:</a:t>
            </a:r>
            <a:r>
              <a:rPr lang="en-CA" sz="1200" b="0" i="0" u="none" strike="noStrike" kern="1200" dirty="0">
                <a:solidFill>
                  <a:schemeClr val="tx1"/>
                </a:solidFill>
                <a:effectLst/>
                <a:latin typeface="+mn-lt"/>
                <a:ea typeface="+mn-ea"/>
                <a:cs typeface="+mn-cs"/>
              </a:rPr>
              <a:t> Ensure the amount of water poured into each tray is consistent for a fair comparison.</a:t>
            </a:r>
          </a:p>
          <a:p>
            <a:pPr rtl="0" fontAlgn="base"/>
            <a:r>
              <a:rPr lang="en-CA" sz="1200" b="1" i="0" u="none" strike="noStrike" kern="1200" dirty="0">
                <a:solidFill>
                  <a:schemeClr val="tx1"/>
                </a:solidFill>
                <a:effectLst/>
                <a:latin typeface="+mn-lt"/>
                <a:ea typeface="+mn-ea"/>
                <a:cs typeface="+mn-cs"/>
              </a:rPr>
              <a:t>Farming Connection:</a:t>
            </a:r>
            <a:r>
              <a:rPr lang="en-CA" sz="1200" b="0" i="0" u="none" strike="noStrike" kern="1200" dirty="0">
                <a:solidFill>
                  <a:schemeClr val="tx1"/>
                </a:solidFill>
                <a:effectLst/>
                <a:latin typeface="+mn-lt"/>
                <a:ea typeface="+mn-ea"/>
                <a:cs typeface="+mn-cs"/>
              </a:rPr>
              <a:t> This activity directly links soil properties to water retention and evaporation, crucial for grain farming. Emphasize that farmers apply scientific understanding to manage their fields for optimal water use.</a:t>
            </a:r>
          </a:p>
          <a:p>
            <a:pPr rtl="0" fontAlgn="base"/>
            <a:r>
              <a:rPr lang="en-CA" sz="1200" b="1" i="0" u="none" strike="noStrike" kern="1200" dirty="0">
                <a:solidFill>
                  <a:schemeClr val="tx1"/>
                </a:solidFill>
                <a:effectLst/>
                <a:latin typeface="+mn-lt"/>
                <a:ea typeface="+mn-ea"/>
                <a:cs typeface="+mn-cs"/>
              </a:rPr>
              <a:t>Resources for Grain Farming Water Cycle:</a:t>
            </a:r>
            <a:endParaRPr lang="en-CA" sz="1200" b="0" i="0" u="none" strike="noStrike" kern="1200" dirty="0">
              <a:solidFill>
                <a:schemeClr val="tx1"/>
              </a:solidFill>
              <a:effectLst/>
              <a:latin typeface="+mn-lt"/>
              <a:ea typeface="+mn-ea"/>
              <a:cs typeface="+mn-cs"/>
            </a:endParaRPr>
          </a:p>
          <a:p>
            <a:pPr rtl="0" fontAlgn="base"/>
            <a:r>
              <a:rPr lang="en-CA" sz="1200" b="1" i="0" u="none" strike="noStrike" kern="1200" dirty="0">
                <a:solidFill>
                  <a:schemeClr val="tx1"/>
                </a:solidFill>
                <a:effectLst/>
                <a:latin typeface="+mn-lt"/>
                <a:ea typeface="+mn-ea"/>
                <a:cs typeface="+mn-cs"/>
              </a:rPr>
              <a:t>Grain Farmers of Ontario - "Sustainability on the Farm"</a:t>
            </a:r>
            <a:r>
              <a:rPr lang="en-CA" sz="1200" b="0" i="0" u="none" strike="noStrike" kern="1200" dirty="0">
                <a:solidFill>
                  <a:schemeClr val="tx1"/>
                </a:solidFill>
                <a:effectLst/>
                <a:latin typeface="+mn-lt"/>
                <a:ea typeface="+mn-ea"/>
                <a:cs typeface="+mn-cs"/>
              </a:rPr>
              <a:t>: This resource discusses rain-fed agriculture, soil health, and cover crops, directly relevant to managing evaporation for grain crops. (Source: </a:t>
            </a:r>
            <a:r>
              <a:rPr lang="en-CA" sz="1200" b="0" i="0" u="sng" strike="noStrike" kern="1200" dirty="0">
                <a:solidFill>
                  <a:schemeClr val="tx1"/>
                </a:solidFill>
                <a:effectLst/>
                <a:latin typeface="+mn-lt"/>
                <a:ea typeface="+mn-ea"/>
                <a:cs typeface="+mn-cs"/>
                <a:hlinkClick r:id="rId3"/>
              </a:rPr>
              <a:t>https://gfo.ca/market-development-and-sustainability/sustainability-on-the-farm/</a:t>
            </a:r>
            <a:r>
              <a:rPr lang="en-CA" sz="1200" b="0" i="0" u="none" strike="noStrike" kern="1200" dirty="0">
                <a:solidFill>
                  <a:schemeClr val="tx1"/>
                </a:solidFill>
                <a:effectLst/>
                <a:latin typeface="+mn-lt"/>
                <a:ea typeface="+mn-ea"/>
                <a:cs typeface="+mn-cs"/>
              </a:rPr>
              <a:t>)</a:t>
            </a:r>
          </a:p>
          <a:p>
            <a:pPr rtl="0" fontAlgn="base"/>
            <a:r>
              <a:rPr lang="en-CA" sz="1200" b="1" i="0" u="none" strike="noStrike" kern="1200" dirty="0">
                <a:solidFill>
                  <a:schemeClr val="tx1"/>
                </a:solidFill>
                <a:effectLst/>
                <a:latin typeface="+mn-lt"/>
                <a:ea typeface="+mn-ea"/>
                <a:cs typeface="+mn-cs"/>
              </a:rPr>
              <a:t>Canadian Food Focus - "Water: The Most Precious On-Farm Natural Resource"</a:t>
            </a:r>
            <a:r>
              <a:rPr lang="en-CA" sz="1200" b="0" i="0" u="none" strike="noStrike" kern="1200" dirty="0">
                <a:solidFill>
                  <a:schemeClr val="tx1"/>
                </a:solidFill>
                <a:effectLst/>
                <a:latin typeface="+mn-lt"/>
                <a:ea typeface="+mn-ea"/>
                <a:cs typeface="+mn-cs"/>
              </a:rPr>
              <a:t>: This resource discusses soil moisture retention and zero-till practices that reduce evaporation. (Source: </a:t>
            </a:r>
            <a:r>
              <a:rPr lang="en-CA" sz="1200" b="0" i="0" u="sng" strike="noStrike" kern="1200" dirty="0">
                <a:solidFill>
                  <a:schemeClr val="tx1"/>
                </a:solidFill>
                <a:effectLst/>
                <a:latin typeface="+mn-lt"/>
                <a:ea typeface="+mn-ea"/>
                <a:cs typeface="+mn-cs"/>
                <a:hlinkClick r:id="rId4"/>
              </a:rPr>
              <a:t>https://canadianfoodfocus.org/on-the-farm/water-the-most-precious-on-farm-natural-resource/</a:t>
            </a:r>
            <a:r>
              <a:rPr lang="en-CA" sz="1200" b="0" i="0" u="none" strike="noStrike" kern="1200" dirty="0">
                <a:solidFill>
                  <a:schemeClr val="tx1"/>
                </a:solidFill>
                <a:effectLst/>
                <a:latin typeface="+mn-lt"/>
                <a:ea typeface="+mn-ea"/>
                <a:cs typeface="+mn-cs"/>
              </a:rPr>
              <a:t>)</a:t>
            </a:r>
          </a:p>
          <a:p>
            <a:pPr rtl="0" fontAlgn="base"/>
            <a:r>
              <a:rPr lang="en-CA" sz="1200" b="1" i="0" u="none" strike="noStrike" kern="1200" dirty="0" err="1">
                <a:solidFill>
                  <a:schemeClr val="tx1"/>
                </a:solidFill>
                <a:effectLst/>
                <a:latin typeface="+mn-lt"/>
                <a:ea typeface="+mn-ea"/>
                <a:cs typeface="+mn-cs"/>
              </a:rPr>
              <a:t>Ontario.ca</a:t>
            </a:r>
            <a:r>
              <a:rPr lang="en-CA" sz="1200" b="1" i="0" u="none" strike="noStrike" kern="1200" dirty="0">
                <a:solidFill>
                  <a:schemeClr val="tx1"/>
                </a:solidFill>
                <a:effectLst/>
                <a:latin typeface="+mn-lt"/>
                <a:ea typeface="+mn-ea"/>
                <a:cs typeface="+mn-cs"/>
              </a:rPr>
              <a:t> (Ministry of Agriculture, Food and Agribusiness) - "Water management in agriculture"</a:t>
            </a:r>
            <a:r>
              <a:rPr lang="en-CA" sz="1200" b="0" i="0" u="none" strike="noStrike" kern="1200" dirty="0">
                <a:solidFill>
                  <a:schemeClr val="tx1"/>
                </a:solidFill>
                <a:effectLst/>
                <a:latin typeface="+mn-lt"/>
                <a:ea typeface="+mn-ea"/>
                <a:cs typeface="+mn-cs"/>
              </a:rPr>
              <a:t>: General information on water management practices in Ontario agriculture. (Source: </a:t>
            </a:r>
            <a:r>
              <a:rPr lang="en-CA" sz="1200" b="0" i="0" u="sng" strike="noStrike" kern="1200" dirty="0">
                <a:solidFill>
                  <a:schemeClr val="tx1"/>
                </a:solidFill>
                <a:effectLst/>
                <a:latin typeface="+mn-lt"/>
                <a:ea typeface="+mn-ea"/>
                <a:cs typeface="+mn-cs"/>
                <a:hlinkClick r:id="rId5"/>
              </a:rPr>
              <a:t>https://www.ontario.ca/page/water-management-agriculture</a:t>
            </a:r>
            <a:r>
              <a:rPr lang="en-CA" sz="1200" b="0" i="0" u="none" strike="noStrike" kern="1200" dirty="0">
                <a:solidFill>
                  <a:schemeClr val="tx1"/>
                </a:solidFill>
                <a:effectLst/>
                <a:latin typeface="+mn-lt"/>
                <a:ea typeface="+mn-ea"/>
                <a:cs typeface="+mn-cs"/>
              </a:rPr>
              <a:t>)</a:t>
            </a:r>
          </a:p>
          <a:p>
            <a:br>
              <a:rPr lang="en-CA" b="0" dirty="0">
                <a:effectLst/>
              </a:rPr>
            </a:br>
            <a:endParaRPr lang="fr-CA" dirty="0"/>
          </a:p>
        </p:txBody>
      </p:sp>
      <p:sp>
        <p:nvSpPr>
          <p:cNvPr id="4" name="Slide Number Placeholder 3"/>
          <p:cNvSpPr>
            <a:spLocks noGrp="1"/>
          </p:cNvSpPr>
          <p:nvPr>
            <p:ph type="sldNum" sz="quarter" idx="5"/>
          </p:nvPr>
        </p:nvSpPr>
        <p:spPr/>
        <p:txBody>
          <a:bodyPr/>
          <a:lstStyle/>
          <a:p>
            <a:fld id="{AB600B0D-3135-40F1-850B-04BBF4FF9402}" type="slidenum">
              <a:rPr lang="en-CA" smtClean="0"/>
              <a:t>16</a:t>
            </a:fld>
            <a:endParaRPr lang="en-CA"/>
          </a:p>
        </p:txBody>
      </p:sp>
    </p:spTree>
    <p:extLst>
      <p:ext uri="{BB962C8B-B14F-4D97-AF65-F5344CB8AC3E}">
        <p14:creationId xmlns:p14="http://schemas.microsoft.com/office/powerpoint/2010/main" val="192538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rtl="0"/>
            <a:r>
              <a:rPr lang="en-CA" sz="1200" b="1" i="0" u="none" strike="noStrike" kern="1200" dirty="0">
                <a:solidFill>
                  <a:schemeClr val="tx1"/>
                </a:solidFill>
                <a:effectLst/>
                <a:latin typeface="+mn-lt"/>
                <a:ea typeface="+mn-ea"/>
                <a:cs typeface="+mn-cs"/>
              </a:rPr>
              <a:t>Student-Set Up Soil Evaporation Experiment:</a:t>
            </a:r>
            <a:r>
              <a:rPr lang="en-CA" sz="1200" b="0" i="0" u="none" strike="noStrike" kern="1200" dirty="0">
                <a:solidFill>
                  <a:schemeClr val="tx1"/>
                </a:solidFill>
                <a:effectLst/>
                <a:latin typeface="+mn-lt"/>
                <a:ea typeface="+mn-ea"/>
                <a:cs typeface="+mn-cs"/>
              </a:rPr>
              <a:t> Divide students into small groups. Provide each group with two shallow trays, one with sandy soil and the other with potting soil (or a clay-rich soil). Have them carefully pour the same measured amount of water (e.g., 1 cup) into each tray, ensuring the soil is evenly damp.</a:t>
            </a:r>
            <a:br>
              <a:rPr lang="en-CA"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17</a:t>
            </a:fld>
            <a:endParaRPr lang="en-US"/>
          </a:p>
        </p:txBody>
      </p:sp>
    </p:spTree>
    <p:extLst>
      <p:ext uri="{BB962C8B-B14F-4D97-AF65-F5344CB8AC3E}">
        <p14:creationId xmlns:p14="http://schemas.microsoft.com/office/powerpoint/2010/main" val="2813141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br>
              <a:rPr lang="en-CA" b="0" dirty="0">
                <a:effectLst/>
              </a:rPr>
            </a:br>
            <a:endParaRPr lang="en-CA" b="0" dirty="0">
              <a:effectLst/>
            </a:endParaRPr>
          </a:p>
          <a:p>
            <a:pPr rtl="0"/>
            <a:r>
              <a:rPr lang="en-CA" sz="1200" b="1" i="0" u="none" strike="noStrike" kern="1200" dirty="0">
                <a:solidFill>
                  <a:schemeClr val="tx1"/>
                </a:solidFill>
                <a:effectLst/>
                <a:latin typeface="+mn-lt"/>
                <a:ea typeface="+mn-ea"/>
                <a:cs typeface="+mn-cs"/>
              </a:rPr>
              <a:t>Student-Set Up Soil Evaporation Experiment:</a:t>
            </a:r>
            <a:r>
              <a:rPr lang="en-CA" sz="1200" b="0" i="0" u="none" strike="noStrike" kern="1200" dirty="0">
                <a:solidFill>
                  <a:schemeClr val="tx1"/>
                </a:solidFill>
                <a:effectLst/>
                <a:latin typeface="+mn-lt"/>
                <a:ea typeface="+mn-ea"/>
                <a:cs typeface="+mn-cs"/>
              </a:rPr>
              <a:t> Have students carefully pour the same measured amount of water (e.g., 1/4 cup) into each tray, ensuring the soil is evenly damp.</a:t>
            </a:r>
            <a:endParaRPr lang="en-CA" b="0" dirty="0">
              <a:effectLst/>
            </a:endParaRPr>
          </a:p>
          <a:p>
            <a:br>
              <a:rPr lang="en-CA" b="0" dirty="0">
                <a:effectLst/>
              </a:rPr>
            </a:br>
            <a:br>
              <a:rPr lang="en-CA" b="0" dirty="0">
                <a:effectLst/>
              </a:rPr>
            </a:br>
            <a:br>
              <a:rPr lang="en-CA" b="0" dirty="0">
                <a:effectLst/>
              </a:rPr>
            </a:br>
            <a:endParaRPr lang="en-US" dirty="0"/>
          </a:p>
        </p:txBody>
      </p:sp>
      <p:sp>
        <p:nvSpPr>
          <p:cNvPr id="4" name="Slide Number Placeholder 3"/>
          <p:cNvSpPr>
            <a:spLocks noGrp="1"/>
          </p:cNvSpPr>
          <p:nvPr>
            <p:ph type="sldNum" sz="quarter" idx="5"/>
          </p:nvPr>
        </p:nvSpPr>
        <p:spPr/>
        <p:txBody>
          <a:bodyPr/>
          <a:lstStyle/>
          <a:p>
            <a:fld id="{AB600B0D-3135-40F1-850B-04BBF4FF9402}" type="slidenum">
              <a:t>18</a:t>
            </a:fld>
            <a:endParaRPr lang="en-US"/>
          </a:p>
        </p:txBody>
      </p:sp>
    </p:spTree>
    <p:extLst>
      <p:ext uri="{BB962C8B-B14F-4D97-AF65-F5344CB8AC3E}">
        <p14:creationId xmlns:p14="http://schemas.microsoft.com/office/powerpoint/2010/main" val="468819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4827-03F4-9E2B-47B4-60B92CF3F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5A85B-0326-F529-163F-F17238107D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7DD54-D436-D061-8CEB-2AED40EF10A7}"/>
              </a:ext>
            </a:extLst>
          </p:cNvPr>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br>
              <a:rPr lang="en-CA" b="0" dirty="0">
                <a:effectLst/>
              </a:rPr>
            </a:br>
            <a:endParaRPr lang="en-CA" b="0" dirty="0">
              <a:effectLst/>
            </a:endParaRPr>
          </a:p>
          <a:p>
            <a:pPr rtl="0"/>
            <a:r>
              <a:rPr lang="en-CA" sz="1200" b="1" i="0" u="none" strike="noStrike" kern="1200" dirty="0">
                <a:solidFill>
                  <a:schemeClr val="tx1"/>
                </a:solidFill>
                <a:effectLst/>
                <a:latin typeface="+mn-lt"/>
                <a:ea typeface="+mn-ea"/>
                <a:cs typeface="+mn-cs"/>
              </a:rPr>
              <a:t>Observe &amp; Record:</a:t>
            </a:r>
            <a:r>
              <a:rPr lang="en-CA" sz="1200" b="0" i="0" u="none" strike="noStrike" kern="1200" dirty="0">
                <a:solidFill>
                  <a:schemeClr val="tx1"/>
                </a:solidFill>
                <a:effectLst/>
                <a:latin typeface="+mn-lt"/>
                <a:ea typeface="+mn-ea"/>
                <a:cs typeface="+mn-cs"/>
              </a:rPr>
              <a:t> Have each group place both of their trays in a sunny spot or under a lamp. Students will observe and record which tray's surface dries out faster over time. They can draw, discuss or write their observations.</a:t>
            </a:r>
            <a:endParaRPr lang="en-CA" b="0" dirty="0">
              <a:effectLst/>
            </a:endParaRPr>
          </a:p>
          <a:p>
            <a:br>
              <a:rPr lang="en-CA" b="0" dirty="0">
                <a:effectLst/>
              </a:rPr>
            </a:br>
            <a:br>
              <a:rPr lang="en-CA" b="0" dirty="0">
                <a:effectLst/>
              </a:rPr>
            </a:br>
            <a:br>
              <a:rPr lang="en-CA" b="0" dirty="0">
                <a:effectLst/>
              </a:rPr>
            </a:br>
            <a:endParaRPr lang="en-US" dirty="0"/>
          </a:p>
        </p:txBody>
      </p:sp>
      <p:sp>
        <p:nvSpPr>
          <p:cNvPr id="4" name="Slide Number Placeholder 3">
            <a:extLst>
              <a:ext uri="{FF2B5EF4-FFF2-40B4-BE49-F238E27FC236}">
                <a16:creationId xmlns:a16="http://schemas.microsoft.com/office/drawing/2014/main" id="{BC42A52E-8638-6BFF-B070-E2903998347D}"/>
              </a:ext>
            </a:extLst>
          </p:cNvPr>
          <p:cNvSpPr>
            <a:spLocks noGrp="1"/>
          </p:cNvSpPr>
          <p:nvPr>
            <p:ph type="sldNum" sz="quarter" idx="5"/>
          </p:nvPr>
        </p:nvSpPr>
        <p:spPr/>
        <p:txBody>
          <a:bodyPr/>
          <a:lstStyle/>
          <a:p>
            <a:fld id="{AB600B0D-3135-40F1-850B-04BBF4FF9402}" type="slidenum">
              <a:t>19</a:t>
            </a:fld>
            <a:endParaRPr lang="en-US"/>
          </a:p>
        </p:txBody>
      </p:sp>
    </p:spTree>
    <p:extLst>
      <p:ext uri="{BB962C8B-B14F-4D97-AF65-F5344CB8AC3E}">
        <p14:creationId xmlns:p14="http://schemas.microsoft.com/office/powerpoint/2010/main" val="427861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Educator Notes: </a:t>
            </a: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This connection can be made after completing Action Option 1 or Option 2</a:t>
            </a:r>
            <a:endParaRPr lang="en-CA" b="0" dirty="0">
              <a:effectLst/>
            </a:endParaRPr>
          </a:p>
          <a:p>
            <a:br>
              <a:rPr lang="en-CA" dirty="0"/>
            </a:br>
            <a:endParaRPr lang="fr-CA" dirty="0"/>
          </a:p>
        </p:txBody>
      </p:sp>
      <p:sp>
        <p:nvSpPr>
          <p:cNvPr id="4" name="Slide Number Placeholder 3"/>
          <p:cNvSpPr>
            <a:spLocks noGrp="1"/>
          </p:cNvSpPr>
          <p:nvPr>
            <p:ph type="sldNum" sz="quarter" idx="5"/>
          </p:nvPr>
        </p:nvSpPr>
        <p:spPr/>
        <p:txBody>
          <a:bodyPr/>
          <a:lstStyle/>
          <a:p>
            <a:fld id="{AB600B0D-3135-40F1-850B-04BBF4FF9402}" type="slidenum">
              <a:rPr lang="en-CA" smtClean="0"/>
              <a:t>20</a:t>
            </a:fld>
            <a:endParaRPr lang="en-CA"/>
          </a:p>
        </p:txBody>
      </p:sp>
    </p:spTree>
    <p:extLst>
      <p:ext uri="{BB962C8B-B14F-4D97-AF65-F5344CB8AC3E}">
        <p14:creationId xmlns:p14="http://schemas.microsoft.com/office/powerpoint/2010/main" val="58559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This is the second lesson in the unit, building on the understanding of water's states.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The focus is on the process of evaporation and its direct relevance to farming, especially grain farming.</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Encourage students to make connections in their everyday lives.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2</a:t>
            </a:fld>
            <a:endParaRPr lang="en-US"/>
          </a:p>
        </p:txBody>
      </p:sp>
    </p:spTree>
    <p:extLst>
      <p:ext uri="{BB962C8B-B14F-4D97-AF65-F5344CB8AC3E}">
        <p14:creationId xmlns:p14="http://schemas.microsoft.com/office/powerpoint/2010/main" val="129701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p>
          <a:p>
            <a:pPr rtl="0"/>
            <a:r>
              <a:rPr lang="en-CA" sz="1200" b="1" i="0" u="none" strike="noStrike" kern="1200" dirty="0">
                <a:solidFill>
                  <a:schemeClr val="tx1"/>
                </a:solidFill>
                <a:effectLst/>
                <a:latin typeface="+mn-lt"/>
                <a:ea typeface="+mn-ea"/>
                <a:cs typeface="+mn-cs"/>
              </a:rPr>
              <a:t>Educator tip: </a:t>
            </a:r>
            <a:r>
              <a:rPr lang="en-CA" sz="1200" b="0" i="0" u="none" strike="noStrike" kern="1200" dirty="0">
                <a:solidFill>
                  <a:schemeClr val="tx1"/>
                </a:solidFill>
                <a:effectLst/>
                <a:latin typeface="+mn-lt"/>
                <a:ea typeface="+mn-ea"/>
                <a:cs typeface="+mn-cs"/>
              </a:rPr>
              <a:t>When introducing "Cover Crops," emphasize the idea of a "green blanket" as a simple, visual metaphor for Grade 2 students. You can ask students to imagine what a blanket does for them (keeps them warm/dry and connect that to how the cover crops keep the soil's water from disappearing.</a:t>
            </a:r>
            <a:endParaRPr lang="en-CA" b="0" dirty="0">
              <a:effectLst/>
            </a:endParaRPr>
          </a:p>
          <a:p>
            <a:br>
              <a:rPr lang="en-CA" b="0" dirty="0">
                <a:effectLst/>
              </a:rPr>
            </a:br>
            <a:endParaRPr lang="en-CA" b="0" dirty="0">
              <a:effectLst/>
            </a:endParaRPr>
          </a:p>
          <a:p>
            <a:pPr>
              <a:lnSpc>
                <a:spcPct val="115000"/>
              </a:lnSpc>
              <a:spcAft>
                <a:spcPts val="800"/>
              </a:spcAft>
              <a:buNone/>
            </a:pPr>
            <a:r>
              <a:rPr lang="en-CA" sz="1200" b="1" i="0" u="none" strike="noStrike" kern="1200" dirty="0">
                <a:solidFill>
                  <a:schemeClr val="tx1"/>
                </a:solidFill>
                <a:effectLst/>
                <a:latin typeface="+mn-lt"/>
                <a:ea typeface="+mn-ea"/>
                <a:cs typeface="+mn-cs"/>
              </a:rPr>
              <a:t>Resources:</a:t>
            </a:r>
            <a:r>
              <a:rPr lang="en-CA" sz="1200" b="0" i="0" u="none" strike="noStrike" kern="1200" dirty="0">
                <a:solidFill>
                  <a:schemeClr val="tx1"/>
                </a:solidFill>
                <a:effectLst/>
                <a:latin typeface="+mn-lt"/>
                <a:ea typeface="+mn-ea"/>
                <a:cs typeface="+mn-cs"/>
              </a:rPr>
              <a:t> </a:t>
            </a:r>
            <a:r>
              <a:rPr lang="en-CA"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https://gfo.ca/market-development-and-sustainability/sustainability-on-the-farm/</a:t>
            </a:r>
            <a:r>
              <a:rPr lang="en-CA"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200" b="0" i="0" u="none" strike="noStrike" kern="1200" dirty="0">
              <a:solidFill>
                <a:schemeClr val="tx1"/>
              </a:solidFill>
              <a:effectLst/>
              <a:latin typeface="+mn-lt"/>
              <a:ea typeface="+mn-ea"/>
              <a:cs typeface="+mn-cs"/>
            </a:endParaRPr>
          </a:p>
          <a:p>
            <a:pPr rtl="0"/>
            <a:r>
              <a:rPr lang="en-CA" sz="1200" b="1" i="0" u="none" strike="noStrike" kern="1200" dirty="0">
                <a:solidFill>
                  <a:schemeClr val="tx1"/>
                </a:solidFill>
                <a:effectLst/>
                <a:latin typeface="+mn-lt"/>
                <a:ea typeface="+mn-ea"/>
                <a:cs typeface="+mn-cs"/>
              </a:rPr>
              <a:t>Video resource:</a:t>
            </a:r>
            <a:r>
              <a:rPr lang="en-CA" sz="1200" b="0" i="0" u="none" strike="noStrike" kern="1200" dirty="0">
                <a:solidFill>
                  <a:schemeClr val="tx1"/>
                </a:solidFill>
                <a:effectLst/>
                <a:latin typeface="+mn-lt"/>
                <a:ea typeface="+mn-ea"/>
                <a:cs typeface="+mn-cs"/>
              </a:rPr>
              <a:t> </a:t>
            </a:r>
            <a:r>
              <a:rPr lang="en-CA" sz="1200" b="0" i="0" u="sng" strike="noStrike" kern="1200" dirty="0">
                <a:solidFill>
                  <a:schemeClr val="tx1"/>
                </a:solidFill>
                <a:effectLst/>
                <a:latin typeface="+mn-lt"/>
                <a:ea typeface="+mn-ea"/>
                <a:cs typeface="+mn-cs"/>
                <a:hlinkClick r:id="rId4"/>
              </a:rPr>
              <a:t>https://www.youtube.com/watch?v=aVgk0-upkKc</a:t>
            </a:r>
            <a:r>
              <a:rPr lang="en-CA" sz="1200" b="0" i="0" u="none" strike="noStrike" kern="1200" dirty="0">
                <a:solidFill>
                  <a:schemeClr val="tx1"/>
                </a:solidFill>
                <a:effectLst/>
                <a:latin typeface="+mn-lt"/>
                <a:ea typeface="+mn-ea"/>
                <a:cs typeface="+mn-cs"/>
              </a:rPr>
              <a:t> </a:t>
            </a:r>
            <a:endParaRPr lang="en-CA" b="0" dirty="0">
              <a:effectLst/>
            </a:endParaRPr>
          </a:p>
          <a:p>
            <a:pPr rtl="0"/>
            <a:r>
              <a:rPr lang="en-CA" sz="1200" b="0" i="0" u="none" strike="noStrike" kern="1200" dirty="0">
                <a:solidFill>
                  <a:schemeClr val="tx1"/>
                </a:solidFill>
                <a:effectLst/>
                <a:latin typeface="+mn-lt"/>
                <a:ea typeface="+mn-ea"/>
                <a:cs typeface="+mn-cs"/>
              </a:rPr>
              <a:t>*note this video calls corn and wheat as </a:t>
            </a:r>
            <a:r>
              <a:rPr lang="en-CA" sz="1200" b="0" i="1" u="none" strike="noStrike" kern="1200" dirty="0">
                <a:solidFill>
                  <a:schemeClr val="tx1"/>
                </a:solidFill>
                <a:effectLst/>
                <a:latin typeface="+mn-lt"/>
                <a:ea typeface="+mn-ea"/>
                <a:cs typeface="+mn-cs"/>
              </a:rPr>
              <a:t>Cash Crops</a:t>
            </a:r>
            <a:r>
              <a:rPr lang="en-CA" sz="1200" b="0" i="0" u="none" strike="noStrike" kern="1200" dirty="0">
                <a:solidFill>
                  <a:schemeClr val="tx1"/>
                </a:solidFill>
                <a:effectLst/>
                <a:latin typeface="+mn-lt"/>
                <a:ea typeface="+mn-ea"/>
                <a:cs typeface="+mn-cs"/>
              </a:rPr>
              <a:t> which is a jargon term for grain crops.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21</a:t>
            </a:fld>
            <a:endParaRPr lang="en-US"/>
          </a:p>
        </p:txBody>
      </p:sp>
    </p:spTree>
    <p:extLst>
      <p:ext uri="{BB962C8B-B14F-4D97-AF65-F5344CB8AC3E}">
        <p14:creationId xmlns:p14="http://schemas.microsoft.com/office/powerpoint/2010/main" val="308381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Educator Notes: </a:t>
            </a:r>
            <a:endParaRPr lang="en-CA" b="0" dirty="0">
              <a:effectLst/>
            </a:endParaRPr>
          </a:p>
          <a:p>
            <a:pPr rtl="0"/>
            <a:r>
              <a:rPr lang="en-CA" sz="1200" b="1" i="0" u="none" strike="noStrike" kern="1200" dirty="0">
                <a:solidFill>
                  <a:schemeClr val="tx1"/>
                </a:solidFill>
                <a:effectLst/>
                <a:latin typeface="+mn-lt"/>
                <a:ea typeface="+mn-ea"/>
                <a:cs typeface="+mn-cs"/>
              </a:rPr>
              <a:t>Resources:</a:t>
            </a:r>
            <a:r>
              <a:rPr lang="en-CA" sz="1200" b="0" i="0" u="none" strike="noStrike" kern="1200" dirty="0">
                <a:solidFill>
                  <a:schemeClr val="tx1"/>
                </a:solidFill>
                <a:effectLst/>
                <a:latin typeface="+mn-lt"/>
                <a:ea typeface="+mn-ea"/>
                <a:cs typeface="+mn-cs"/>
              </a:rPr>
              <a:t> </a:t>
            </a:r>
            <a:r>
              <a:rPr lang="en-CA" sz="1200" b="0" i="0" u="sng" strike="noStrike" kern="1200" dirty="0">
                <a:solidFill>
                  <a:schemeClr val="tx1"/>
                </a:solidFill>
                <a:effectLst/>
                <a:latin typeface="+mn-lt"/>
                <a:ea typeface="+mn-ea"/>
                <a:cs typeface="+mn-cs"/>
                <a:hlinkClick r:id="rId3"/>
              </a:rPr>
              <a:t>https://ontariograinfarmer.ca/2022/02/01/cover-crops-in-ontario/</a:t>
            </a:r>
            <a:endParaRPr lang="en-CA" b="0" dirty="0">
              <a:effectLst/>
            </a:endParaRPr>
          </a:p>
          <a:p>
            <a:br>
              <a:rPr lang="en-CA" b="0" dirty="0">
                <a:effectLst/>
              </a:rPr>
            </a:br>
            <a:endParaRPr lang="fr-CA" dirty="0"/>
          </a:p>
        </p:txBody>
      </p:sp>
      <p:sp>
        <p:nvSpPr>
          <p:cNvPr id="4" name="Slide Number Placeholder 3"/>
          <p:cNvSpPr>
            <a:spLocks noGrp="1"/>
          </p:cNvSpPr>
          <p:nvPr>
            <p:ph type="sldNum" sz="quarter" idx="5"/>
          </p:nvPr>
        </p:nvSpPr>
        <p:spPr/>
        <p:txBody>
          <a:bodyPr/>
          <a:lstStyle/>
          <a:p>
            <a:fld id="{AB600B0D-3135-40F1-850B-04BBF4FF9402}" type="slidenum">
              <a:rPr lang="en-CA" smtClean="0"/>
              <a:t>22</a:t>
            </a:fld>
            <a:endParaRPr lang="en-CA"/>
          </a:p>
        </p:txBody>
      </p:sp>
    </p:spTree>
    <p:extLst>
      <p:ext uri="{BB962C8B-B14F-4D97-AF65-F5344CB8AC3E}">
        <p14:creationId xmlns:p14="http://schemas.microsoft.com/office/powerpoint/2010/main" val="2504528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AC374-7380-4757-A940-B71A041C2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19C78-1240-72AB-53AF-78906B767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A5596-3892-3FB8-4B1D-CBDE8B51FA38}"/>
              </a:ext>
            </a:extLst>
          </p:cNvPr>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rtl="0" fontAlgn="base"/>
            <a:r>
              <a:rPr lang="en-CA" sz="1200" b="1" i="0" u="none" strike="noStrike" kern="1200" dirty="0">
                <a:solidFill>
                  <a:schemeClr val="tx1"/>
                </a:solidFill>
                <a:effectLst/>
                <a:latin typeface="+mn-lt"/>
                <a:ea typeface="+mn-ea"/>
                <a:cs typeface="+mn-cs"/>
              </a:rPr>
              <a:t>Purpose:</a:t>
            </a:r>
            <a:r>
              <a:rPr lang="en-CA" sz="1200" b="0" i="0" u="none" strike="noStrike" kern="1200" dirty="0">
                <a:solidFill>
                  <a:schemeClr val="tx1"/>
                </a:solidFill>
                <a:effectLst/>
                <a:latin typeface="+mn-lt"/>
                <a:ea typeface="+mn-ea"/>
                <a:cs typeface="+mn-cs"/>
              </a:rPr>
              <a:t> To review key concepts and assess student understanding of evaporation's role in the water cycle and farming.</a:t>
            </a:r>
          </a:p>
          <a:p>
            <a:pPr rtl="0" fontAlgn="base"/>
            <a:r>
              <a:rPr lang="en-CA" sz="1200" b="1" i="0" u="none" strike="noStrike" kern="1200" dirty="0">
                <a:solidFill>
                  <a:schemeClr val="tx1"/>
                </a:solidFill>
                <a:effectLst/>
                <a:latin typeface="+mn-lt"/>
                <a:ea typeface="+mn-ea"/>
                <a:cs typeface="+mn-cs"/>
              </a:rPr>
              <a:t>Assessment:</a:t>
            </a:r>
            <a:r>
              <a:rPr lang="en-CA" sz="1200" b="0" i="0" u="none" strike="noStrike" kern="1200" dirty="0">
                <a:solidFill>
                  <a:schemeClr val="tx1"/>
                </a:solidFill>
                <a:effectLst/>
                <a:latin typeface="+mn-lt"/>
                <a:ea typeface="+mn-ea"/>
                <a:cs typeface="+mn-cs"/>
              </a:rPr>
              <a:t> The drawing serves as a formative assessment. Look for correct labeling and clear representation of evaporation in a farm context.</a:t>
            </a:r>
          </a:p>
          <a:p>
            <a:pPr rtl="0" fontAlgn="base"/>
            <a:r>
              <a:rPr lang="en-CA" sz="1200" b="1" i="0" u="none" strike="noStrike" kern="1200" dirty="0">
                <a:solidFill>
                  <a:schemeClr val="tx1"/>
                </a:solidFill>
                <a:effectLst/>
                <a:latin typeface="+mn-lt"/>
                <a:ea typeface="+mn-ea"/>
                <a:cs typeface="+mn-cs"/>
              </a:rPr>
              <a:t>Differentiation:</a:t>
            </a:r>
            <a:r>
              <a:rPr lang="en-CA" sz="1200" b="0" i="0" u="none" strike="noStrike" kern="1200" dirty="0">
                <a:solidFill>
                  <a:schemeClr val="tx1"/>
                </a:solidFill>
                <a:effectLst/>
                <a:latin typeface="+mn-lt"/>
                <a:ea typeface="+mn-ea"/>
                <a:cs typeface="+mn-cs"/>
              </a:rPr>
              <a:t> For students who need more support, provide sentence starters for their explanation or pre-drawn outlines for their drawing. For advanced learners, ask them to explain how wind might affect evaporation.</a:t>
            </a:r>
          </a:p>
        </p:txBody>
      </p:sp>
      <p:sp>
        <p:nvSpPr>
          <p:cNvPr id="4" name="Slide Number Placeholder 3">
            <a:extLst>
              <a:ext uri="{FF2B5EF4-FFF2-40B4-BE49-F238E27FC236}">
                <a16:creationId xmlns:a16="http://schemas.microsoft.com/office/drawing/2014/main" id="{93A27537-882C-EB56-87ED-18D0391178A5}"/>
              </a:ext>
            </a:extLst>
          </p:cNvPr>
          <p:cNvSpPr>
            <a:spLocks noGrp="1"/>
          </p:cNvSpPr>
          <p:nvPr>
            <p:ph type="sldNum" sz="quarter" idx="5"/>
          </p:nvPr>
        </p:nvSpPr>
        <p:spPr/>
        <p:txBody>
          <a:bodyPr/>
          <a:lstStyle/>
          <a:p>
            <a:fld id="{AB600B0D-3135-40F1-850B-04BBF4FF9402}" type="slidenum">
              <a:rPr lang="en-CA" smtClean="0"/>
              <a:t>23</a:t>
            </a:fld>
            <a:endParaRPr lang="en-CA"/>
          </a:p>
        </p:txBody>
      </p:sp>
    </p:spTree>
    <p:extLst>
      <p:ext uri="{BB962C8B-B14F-4D97-AF65-F5344CB8AC3E}">
        <p14:creationId xmlns:p14="http://schemas.microsoft.com/office/powerpoint/2010/main" val="3674376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endParaRPr lang="en-CA" b="1" dirty="0">
              <a:effectLst/>
            </a:endParaRPr>
          </a:p>
          <a:p>
            <a:pPr>
              <a:lnSpc>
                <a:spcPct val="115000"/>
              </a:lnSpc>
              <a:spcAft>
                <a:spcPts val="800"/>
              </a:spcAft>
              <a:buNone/>
            </a:pPr>
            <a:r>
              <a:rPr lang="en-CA" sz="1200" b="0" i="0" u="none" strike="noStrike" kern="1200" dirty="0">
                <a:solidFill>
                  <a:schemeClr val="tx1"/>
                </a:solidFill>
                <a:effectLst/>
                <a:latin typeface="+mn-lt"/>
                <a:ea typeface="+mn-ea"/>
                <a:cs typeface="+mn-cs"/>
              </a:rPr>
              <a:t>You could use the consolidation questions as a formative assessment or use the provided Lesson 2 exit ticket, which can be downloaded at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https://goodineverygrain.ca/2026/01/06/water-on-farms-a-six-lesson-unit-for-grade-2/</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rtl="0"/>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24</a:t>
            </a:fld>
            <a:endParaRPr lang="en-US"/>
          </a:p>
        </p:txBody>
      </p:sp>
    </p:spTree>
    <p:extLst>
      <p:ext uri="{BB962C8B-B14F-4D97-AF65-F5344CB8AC3E}">
        <p14:creationId xmlns:p14="http://schemas.microsoft.com/office/powerpoint/2010/main" val="778430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DB02A-54ED-F923-3D99-F0D9A5A50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A1CA6-CCBC-FD39-AC5B-9B23D668C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73F58-27D5-4E1C-2B89-84D4B8D7393B}"/>
              </a:ext>
            </a:extLst>
          </p:cNvPr>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endParaRPr lang="en-CA" b="1" dirty="0">
              <a:effectLst/>
            </a:endParaRPr>
          </a:p>
          <a:p>
            <a:pPr rtl="0"/>
            <a:r>
              <a:rPr lang="en-CA" sz="1200" b="1" i="0" u="none" strike="noStrike" kern="1200" dirty="0">
                <a:solidFill>
                  <a:schemeClr val="tx1"/>
                </a:solidFill>
                <a:effectLst/>
                <a:latin typeface="+mn-lt"/>
                <a:ea typeface="+mn-ea"/>
                <a:cs typeface="+mn-cs"/>
              </a:rPr>
              <a:t>Evaporation:</a:t>
            </a:r>
            <a:r>
              <a:rPr lang="en-CA" sz="1200" b="0" i="0" u="none" strike="noStrike" kern="1200" dirty="0">
                <a:solidFill>
                  <a:schemeClr val="tx1"/>
                </a:solidFill>
                <a:effectLst/>
                <a:latin typeface="+mn-lt"/>
                <a:ea typeface="+mn-ea"/>
                <a:cs typeface="+mn-cs"/>
              </a:rPr>
              <a:t> Have students act out evaporation as a stretch with two scenarios: hard and soft soil, with the following leading questions and instructions.  </a:t>
            </a:r>
            <a:endParaRPr lang="en-CA" b="0" dirty="0">
              <a:effectLst/>
            </a:endParaRPr>
          </a:p>
          <a:p>
            <a:endParaRPr lang="en-CA" b="0" dirty="0">
              <a:effectLst/>
            </a:endParaRPr>
          </a:p>
          <a:p>
            <a:pPr rtl="0"/>
            <a:r>
              <a:rPr lang="en-CA" sz="1200" b="0" i="0" u="none" strike="noStrike" kern="1200" dirty="0">
                <a:solidFill>
                  <a:schemeClr val="tx1"/>
                </a:solidFill>
                <a:effectLst/>
                <a:latin typeface="+mn-lt"/>
                <a:ea typeface="+mn-ea"/>
                <a:cs typeface="+mn-cs"/>
              </a:rPr>
              <a:t>Hard Soil:</a:t>
            </a:r>
            <a:endParaRPr lang="en-CA" b="0" dirty="0">
              <a:effectLst/>
            </a:endParaRPr>
          </a:p>
          <a:p>
            <a:pPr rtl="0"/>
            <a:r>
              <a:rPr lang="en-CA" sz="1200" b="0" i="0" u="none" strike="noStrike" kern="1200" dirty="0">
                <a:solidFill>
                  <a:schemeClr val="tx1"/>
                </a:solidFill>
                <a:effectLst/>
                <a:latin typeface="+mn-lt"/>
                <a:ea typeface="+mn-ea"/>
                <a:cs typeface="+mn-cs"/>
              </a:rPr>
              <a:t>Pretend you are liquid water in a field with hard, dry soil. Remember water doesn’t absorb into this soil as well.</a:t>
            </a:r>
            <a:r>
              <a:rPr lang="en-CA" sz="1200" b="1" i="0" u="none" strike="noStrike" kern="1200" dirty="0">
                <a:solidFill>
                  <a:schemeClr val="tx1"/>
                </a:solidFill>
                <a:effectLst/>
                <a:latin typeface="+mn-lt"/>
                <a:ea typeface="+mn-ea"/>
                <a:cs typeface="+mn-cs"/>
              </a:rPr>
              <a:t> Crouch down to be the water.  </a:t>
            </a:r>
            <a:endParaRPr lang="en-CA" b="0" dirty="0">
              <a:effectLst/>
            </a:endParaRPr>
          </a:p>
          <a:p>
            <a:pPr rtl="0"/>
            <a:r>
              <a:rPr lang="en-CA" sz="1200" b="0" i="0" u="none" strike="noStrike" kern="1200" dirty="0">
                <a:solidFill>
                  <a:schemeClr val="tx1"/>
                </a:solidFill>
                <a:effectLst/>
                <a:latin typeface="+mn-lt"/>
                <a:ea typeface="+mn-ea"/>
                <a:cs typeface="+mn-cs"/>
              </a:rPr>
              <a:t>Where do you go when you are in a warm grain field? If you didn’t absorb, you evaporated. Where does evaporated water go?</a:t>
            </a:r>
            <a:r>
              <a:rPr lang="en-CA" sz="1200" b="1" i="0" u="none" strike="noStrike" kern="1200" dirty="0">
                <a:solidFill>
                  <a:schemeClr val="tx1"/>
                </a:solidFill>
                <a:effectLst/>
                <a:latin typeface="+mn-lt"/>
                <a:ea typeface="+mn-ea"/>
                <a:cs typeface="+mn-cs"/>
              </a:rPr>
              <a:t> Stretch high, with arms wide</a:t>
            </a:r>
            <a:r>
              <a:rPr lang="en-CA" sz="1200" b="0" i="0" u="none" strike="noStrike" kern="1200" dirty="0">
                <a:solidFill>
                  <a:schemeClr val="tx1"/>
                </a:solidFill>
                <a:effectLst/>
                <a:latin typeface="+mn-lt"/>
                <a:ea typeface="+mn-ea"/>
                <a:cs typeface="+mn-cs"/>
              </a:rPr>
              <a:t> as you evaporate into the air. </a:t>
            </a:r>
            <a:endParaRPr lang="en-CA" b="0" dirty="0">
              <a:effectLst/>
            </a:endParaRPr>
          </a:p>
          <a:p>
            <a:endParaRPr lang="en-CA" b="0" dirty="0">
              <a:effectLst/>
            </a:endParaRPr>
          </a:p>
          <a:p>
            <a:pPr rtl="0"/>
            <a:r>
              <a:rPr lang="en-CA" sz="1200" b="0" i="0" u="none" strike="noStrike" kern="1200" dirty="0">
                <a:solidFill>
                  <a:schemeClr val="tx1"/>
                </a:solidFill>
                <a:effectLst/>
                <a:latin typeface="+mn-lt"/>
                <a:ea typeface="+mn-ea"/>
                <a:cs typeface="+mn-cs"/>
              </a:rPr>
              <a:t>Soft Soil:</a:t>
            </a:r>
            <a:endParaRPr lang="en-CA" b="0" dirty="0">
              <a:effectLst/>
            </a:endParaRPr>
          </a:p>
          <a:p>
            <a:pPr rtl="0"/>
            <a:r>
              <a:rPr lang="en-CA" sz="1200" b="0" i="0" u="none" strike="noStrike" kern="1200" dirty="0">
                <a:solidFill>
                  <a:schemeClr val="tx1"/>
                </a:solidFill>
                <a:effectLst/>
                <a:latin typeface="+mn-lt"/>
                <a:ea typeface="+mn-ea"/>
                <a:cs typeface="+mn-cs"/>
              </a:rPr>
              <a:t>Pretend you are liquid water in a field with soft soil. Remember water absorbs well into this soil. </a:t>
            </a:r>
            <a:r>
              <a:rPr lang="en-CA" sz="1200" b="1" i="0" u="none" strike="noStrike" kern="1200" dirty="0">
                <a:solidFill>
                  <a:schemeClr val="tx1"/>
                </a:solidFill>
                <a:effectLst/>
                <a:latin typeface="+mn-lt"/>
                <a:ea typeface="+mn-ea"/>
                <a:cs typeface="+mn-cs"/>
              </a:rPr>
              <a:t>Crouch down to be the liquid water.</a:t>
            </a:r>
            <a:r>
              <a:rPr lang="en-CA" sz="1200" b="0" i="0" u="none" strike="noStrike" kern="1200" dirty="0">
                <a:solidFill>
                  <a:schemeClr val="tx1"/>
                </a:solidFill>
                <a:effectLst/>
                <a:latin typeface="+mn-lt"/>
                <a:ea typeface="+mn-ea"/>
                <a:cs typeface="+mn-cs"/>
              </a:rPr>
              <a:t> </a:t>
            </a:r>
            <a:endParaRPr lang="en-CA" b="0" dirty="0">
              <a:effectLst/>
            </a:endParaRPr>
          </a:p>
          <a:p>
            <a:pPr rtl="0"/>
            <a:r>
              <a:rPr lang="en-CA" sz="1200" b="0" i="0" u="none" strike="noStrike" kern="1200" dirty="0">
                <a:solidFill>
                  <a:schemeClr val="tx1"/>
                </a:solidFill>
                <a:effectLst/>
                <a:latin typeface="+mn-lt"/>
                <a:ea typeface="+mn-ea"/>
                <a:cs typeface="+mn-cs"/>
              </a:rPr>
              <a:t>Where do you go when you are in a warm grain field? How does the soil “hold you”? (Remember, soil particles in a soft field with hold the water, and act like a soft sponge to absorb and hug the water tight). </a:t>
            </a:r>
            <a:r>
              <a:rPr lang="en-CA" sz="1200" b="1" i="0" u="none" strike="noStrike" kern="1200" dirty="0">
                <a:solidFill>
                  <a:schemeClr val="tx1"/>
                </a:solidFill>
                <a:effectLst/>
                <a:latin typeface="+mn-lt"/>
                <a:ea typeface="+mn-ea"/>
                <a:cs typeface="+mn-cs"/>
              </a:rPr>
              <a:t>Hug your body tight, big squeeze</a:t>
            </a:r>
            <a:r>
              <a:rPr lang="en-CA" sz="1200" b="0" i="0" u="none" strike="noStrike" kern="1200" dirty="0">
                <a:solidFill>
                  <a:schemeClr val="tx1"/>
                </a:solidFill>
                <a:effectLst/>
                <a:latin typeface="+mn-lt"/>
                <a:ea typeface="+mn-ea"/>
                <a:cs typeface="+mn-cs"/>
              </a:rPr>
              <a:t>. </a:t>
            </a:r>
          </a:p>
          <a:p>
            <a:pPr rtl="0"/>
            <a:endParaRPr lang="en-CA" b="0" dirty="0">
              <a:effectLst/>
            </a:endParaRPr>
          </a:p>
          <a:p>
            <a:pPr rtl="0"/>
            <a:r>
              <a:rPr lang="en-CA" sz="1200" b="0" i="0" u="none" strike="noStrike" kern="1200" dirty="0">
                <a:solidFill>
                  <a:schemeClr val="tx1"/>
                </a:solidFill>
                <a:effectLst/>
                <a:latin typeface="+mn-lt"/>
                <a:ea typeface="+mn-ea"/>
                <a:cs typeface="+mn-cs"/>
              </a:rPr>
              <a:t>Does the water leave after the soil holds it tightly? Or does it hold onto the water for a while so the growing plants roots can absorb it?</a:t>
            </a:r>
            <a:r>
              <a:rPr lang="en-CA" sz="1200" b="1" i="0" u="none" strike="noStrike" kern="1200" dirty="0">
                <a:solidFill>
                  <a:schemeClr val="tx1"/>
                </a:solidFill>
                <a:effectLst/>
                <a:latin typeface="+mn-lt"/>
                <a:ea typeface="+mn-ea"/>
                <a:cs typeface="+mn-cs"/>
              </a:rPr>
              <a:t> Continue to hug your body tight, give a small wiggle</a:t>
            </a:r>
            <a:r>
              <a:rPr lang="en-CA" sz="1200" b="0" i="0" u="none" strike="noStrike" kern="1200" dirty="0">
                <a:solidFill>
                  <a:schemeClr val="tx1"/>
                </a:solidFill>
                <a:effectLst/>
                <a:latin typeface="+mn-lt"/>
                <a:ea typeface="+mn-ea"/>
                <a:cs typeface="+mn-cs"/>
              </a:rPr>
              <a:t> to show water moving through soil. </a:t>
            </a:r>
            <a:endParaRPr lang="en-CA" b="0" dirty="0">
              <a:effectLst/>
            </a:endParaRPr>
          </a:p>
          <a:p>
            <a:br>
              <a:rPr lang="en-CA" b="0" dirty="0">
                <a:effectLst/>
              </a:rPr>
            </a:br>
            <a:br>
              <a:rPr lang="en-CA" b="0" dirty="0">
                <a:effectLst/>
              </a:rPr>
            </a:br>
            <a:br>
              <a:rPr lang="en-CA" b="0" dirty="0">
                <a:effectLst/>
              </a:rPr>
            </a:br>
            <a:endParaRPr lang="en-US" dirty="0"/>
          </a:p>
        </p:txBody>
      </p:sp>
      <p:sp>
        <p:nvSpPr>
          <p:cNvPr id="4" name="Slide Number Placeholder 3">
            <a:extLst>
              <a:ext uri="{FF2B5EF4-FFF2-40B4-BE49-F238E27FC236}">
                <a16:creationId xmlns:a16="http://schemas.microsoft.com/office/drawing/2014/main" id="{3E8F042A-CF4C-0497-E0C2-EBD66D9487B2}"/>
              </a:ext>
            </a:extLst>
          </p:cNvPr>
          <p:cNvSpPr>
            <a:spLocks noGrp="1"/>
          </p:cNvSpPr>
          <p:nvPr>
            <p:ph type="sldNum" sz="quarter" idx="5"/>
          </p:nvPr>
        </p:nvSpPr>
        <p:spPr/>
        <p:txBody>
          <a:bodyPr/>
          <a:lstStyle/>
          <a:p>
            <a:fld id="{AB600B0D-3135-40F1-850B-04BBF4FF9402}" type="slidenum">
              <a:t>25</a:t>
            </a:fld>
            <a:endParaRPr lang="en-US"/>
          </a:p>
        </p:txBody>
      </p:sp>
    </p:spTree>
    <p:extLst>
      <p:ext uri="{BB962C8B-B14F-4D97-AF65-F5344CB8AC3E}">
        <p14:creationId xmlns:p14="http://schemas.microsoft.com/office/powerpoint/2010/main" val="995553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Video source: </a:t>
            </a:r>
            <a:r>
              <a:rPr lang="en-CA" sz="1200" u="sng" kern="1200" dirty="0">
                <a:solidFill>
                  <a:schemeClr val="tx1"/>
                </a:solidFill>
                <a:effectLst/>
                <a:latin typeface="+mn-lt"/>
                <a:ea typeface="+mn-ea"/>
                <a:cs typeface="+mn-cs"/>
                <a:hlinkClick r:id="rId3"/>
              </a:rPr>
              <a:t>https://www.youtube.com/watch?v=KM-59ljA4Bs</a:t>
            </a:r>
            <a:br>
              <a:rPr lang="en-CA" dirty="0"/>
            </a:br>
            <a:endParaRPr lang="fr-CA" dirty="0"/>
          </a:p>
        </p:txBody>
      </p:sp>
      <p:sp>
        <p:nvSpPr>
          <p:cNvPr id="4" name="Slide Number Placeholder 3"/>
          <p:cNvSpPr>
            <a:spLocks noGrp="1"/>
          </p:cNvSpPr>
          <p:nvPr>
            <p:ph type="sldNum" sz="quarter" idx="5"/>
          </p:nvPr>
        </p:nvSpPr>
        <p:spPr/>
        <p:txBody>
          <a:bodyPr/>
          <a:lstStyle/>
          <a:p>
            <a:fld id="{AB600B0D-3135-40F1-850B-04BBF4FF9402}" type="slidenum">
              <a:rPr lang="en-CA" smtClean="0"/>
              <a:t>26</a:t>
            </a:fld>
            <a:endParaRPr lang="en-CA"/>
          </a:p>
        </p:txBody>
      </p:sp>
    </p:spTree>
    <p:extLst>
      <p:ext uri="{BB962C8B-B14F-4D97-AF65-F5344CB8AC3E}">
        <p14:creationId xmlns:p14="http://schemas.microsoft.com/office/powerpoint/2010/main" val="56221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p>
          <a:p>
            <a:pPr rtl="0"/>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Have students draw a picture showing the sun shining on a puddle or a wet grain field, with arrows showing water evaporating and rising into the air. Label "Evaporation" and "Water Vapour."</a:t>
            </a:r>
            <a:br>
              <a:rPr lang="en-CA" b="0" dirty="0">
                <a:effectLst/>
              </a:rPr>
            </a:br>
            <a:endParaRPr lang="en-CA" sz="1200" b="1" i="0" u="none" strike="noStrike" kern="1200" dirty="0">
              <a:solidFill>
                <a:schemeClr val="tx1"/>
              </a:solidFill>
              <a:effectLst/>
              <a:latin typeface="+mn-lt"/>
              <a:ea typeface="+mn-ea"/>
              <a:cs typeface="+mn-cs"/>
            </a:endParaRPr>
          </a:p>
          <a:p>
            <a:pPr>
              <a:lnSpc>
                <a:spcPct val="115000"/>
              </a:lnSpc>
              <a:spcAft>
                <a:spcPts val="800"/>
              </a:spcAft>
              <a:buNone/>
            </a:pPr>
            <a:r>
              <a:rPr lang="en-CA" sz="1200" b="0" i="0" u="none" strike="noStrike" kern="1200" dirty="0">
                <a:solidFill>
                  <a:schemeClr val="tx1"/>
                </a:solidFill>
                <a:effectLst/>
                <a:latin typeface="+mn-lt"/>
                <a:ea typeface="+mn-ea"/>
                <a:cs typeface="+mn-cs"/>
              </a:rPr>
              <a:t>Educators: Use the provided Lesson 2 exit ticket (download from</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https://goodineverygrain.ca/2026/01/06/water-on-farms-a-six-lesson-unit-for-grade-2/</a:t>
            </a:r>
            <a:r>
              <a:rPr lang="en-US" sz="1200" u="sng" kern="100" dirty="0">
                <a:effectLst/>
                <a:latin typeface="Aptos" panose="020B0004020202020204" pitchFamily="34" charset="0"/>
                <a:ea typeface="Aptos" panose="020B0004020202020204" pitchFamily="34" charset="0"/>
                <a:cs typeface="Times New Roman" panose="02020603050405020304" pitchFamily="18" charset="0"/>
              </a:rPr>
              <a:t> </a:t>
            </a:r>
            <a:r>
              <a:rPr lang="en-CA" sz="1200" b="0" i="0" u="none" strike="noStrike" kern="1200" dirty="0">
                <a:solidFill>
                  <a:schemeClr val="tx1"/>
                </a:solidFill>
                <a:effectLst/>
                <a:latin typeface="+mn-lt"/>
                <a:ea typeface="+mn-ea"/>
                <a:cs typeface="+mn-cs"/>
              </a:rPr>
              <a:t>  or have students record their drawings in their notebooks, on a sticky note, or on a piece of paper.</a:t>
            </a:r>
            <a:endParaRPr lang="en-CA" b="0" dirty="0">
              <a:effectLst/>
            </a:endParaRPr>
          </a:p>
          <a:p>
            <a:pPr rtl="0"/>
            <a:endParaRPr lang="en-CA" sz="1200" b="1" i="0" u="none" strike="noStrike" kern="1200" dirty="0">
              <a:solidFill>
                <a:schemeClr val="tx1"/>
              </a:solidFill>
              <a:effectLst/>
              <a:latin typeface="+mn-lt"/>
              <a:ea typeface="+mn-ea"/>
              <a:cs typeface="+mn-cs"/>
            </a:endParaRPr>
          </a:p>
          <a:p>
            <a:pPr rtl="0"/>
            <a:r>
              <a:rPr lang="en-CA" sz="1200" b="0" i="1" u="none" strike="noStrike" kern="1200" dirty="0">
                <a:solidFill>
                  <a:schemeClr val="tx1"/>
                </a:solidFill>
                <a:effectLst/>
                <a:latin typeface="+mn-lt"/>
                <a:ea typeface="+mn-ea"/>
                <a:cs typeface="+mn-cs"/>
              </a:rPr>
              <a:t>Alternatively:</a:t>
            </a:r>
            <a:r>
              <a:rPr lang="en-CA" sz="1200" b="0" i="0" u="none" strike="noStrike" kern="1200" dirty="0">
                <a:solidFill>
                  <a:schemeClr val="tx1"/>
                </a:solidFill>
                <a:effectLst/>
                <a:latin typeface="+mn-lt"/>
                <a:ea typeface="+mn-ea"/>
                <a:cs typeface="+mn-cs"/>
              </a:rPr>
              <a:t>  You can prompt some or all students to: "Tell me one way a farmer tries to keep water in the soil, even when the sun is shining and water is evaporating.”</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AB600B0D-3135-40F1-850B-04BBF4FF9402}" type="slidenum">
              <a:t>27</a:t>
            </a:fld>
            <a:endParaRPr lang="en-US"/>
          </a:p>
        </p:txBody>
      </p:sp>
    </p:spTree>
    <p:extLst>
      <p:ext uri="{BB962C8B-B14F-4D97-AF65-F5344CB8AC3E}">
        <p14:creationId xmlns:p14="http://schemas.microsoft.com/office/powerpoint/2010/main" val="123750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Clearly state the learning objective for students.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Highlight the specific curriculum expectations covered in this lesson.</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Emphasize the sun's role as the energy source for evaporation.</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Reinforce the importance of water in the soil for grain crops.</a:t>
            </a:r>
          </a:p>
          <a:p>
            <a:br>
              <a:rPr lang="en-CA" b="0" dirty="0">
                <a:effectLst/>
              </a:rPr>
            </a:br>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3</a:t>
            </a:fld>
            <a:endParaRPr lang="en-US"/>
          </a:p>
        </p:txBody>
      </p:sp>
    </p:spTree>
    <p:extLst>
      <p:ext uri="{BB962C8B-B14F-4D97-AF65-F5344CB8AC3E}">
        <p14:creationId xmlns:p14="http://schemas.microsoft.com/office/powerpoint/2010/main" val="2085226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a:t>
            </a:r>
            <a:endParaRPr lang="en-CA"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Educators - choose the option that best suits your classroom resources and student needs.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For Option 1, ensure the chosen surface is non-absorbent for clear observation of evaporation.</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For Option 2, other options for soil: might include small rocks or pebbles if sand is not available</a:t>
            </a:r>
          </a:p>
          <a:p>
            <a:br>
              <a:rPr lang="en-CA" b="0" dirty="0">
                <a:effectLst/>
              </a:rPr>
            </a:br>
            <a:endParaRPr lang="en-US" dirty="0">
              <a:ea typeface="Calibri"/>
              <a:cs typeface="Calibri"/>
            </a:endParaRPr>
          </a:p>
        </p:txBody>
      </p:sp>
      <p:sp>
        <p:nvSpPr>
          <p:cNvPr id="4" name="Slide Number Placeholder 3"/>
          <p:cNvSpPr>
            <a:spLocks noGrp="1"/>
          </p:cNvSpPr>
          <p:nvPr>
            <p:ph type="sldNum" sz="quarter" idx="5"/>
          </p:nvPr>
        </p:nvSpPr>
        <p:spPr/>
        <p:txBody>
          <a:bodyPr/>
          <a:lstStyle/>
          <a:p>
            <a:fld id="{AB600B0D-3135-40F1-850B-04BBF4FF9402}" type="slidenum">
              <a:t>4</a:t>
            </a:fld>
            <a:endParaRPr lang="en-US"/>
          </a:p>
        </p:txBody>
      </p:sp>
    </p:spTree>
    <p:extLst>
      <p:ext uri="{BB962C8B-B14F-4D97-AF65-F5344CB8AC3E}">
        <p14:creationId xmlns:p14="http://schemas.microsoft.com/office/powerpoint/2010/main" val="396347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(10-15 minutes) </a:t>
            </a:r>
            <a:endParaRPr lang="en-CA" b="0" dirty="0">
              <a:effectLst/>
            </a:endParaRPr>
          </a:p>
          <a:p>
            <a:pPr rtl="0"/>
            <a:r>
              <a:rPr lang="en-CA" sz="1200" b="1" i="0" u="none" strike="noStrike" kern="1200" dirty="0">
                <a:solidFill>
                  <a:schemeClr val="tx1"/>
                </a:solidFill>
                <a:effectLst/>
                <a:latin typeface="+mn-lt"/>
                <a:ea typeface="+mn-ea"/>
                <a:cs typeface="+mn-cs"/>
              </a:rPr>
              <a:t>Educator Notes:</a:t>
            </a:r>
            <a:endParaRPr lang="en-CA" b="0" dirty="0">
              <a:effectLst/>
            </a:endParaRPr>
          </a:p>
          <a:p>
            <a:pPr rtl="0" fontAlgn="base"/>
            <a:r>
              <a:rPr lang="en-CA" sz="1200" b="1" i="0" u="none" strike="noStrike" kern="1200" dirty="0">
                <a:solidFill>
                  <a:schemeClr val="tx1"/>
                </a:solidFill>
                <a:effectLst/>
                <a:latin typeface="+mn-lt"/>
                <a:ea typeface="+mn-ea"/>
                <a:cs typeface="+mn-cs"/>
              </a:rPr>
              <a:t>Purpose:</a:t>
            </a:r>
            <a:r>
              <a:rPr lang="en-CA" sz="1200" b="0" i="0" u="none" strike="noStrike" kern="1200" dirty="0">
                <a:solidFill>
                  <a:schemeClr val="tx1"/>
                </a:solidFill>
                <a:effectLst/>
                <a:latin typeface="+mn-lt"/>
                <a:ea typeface="+mn-ea"/>
                <a:cs typeface="+mn-cs"/>
              </a:rPr>
              <a:t> To connect prior observations to the concept of evaporation and introduce its importance in farming.</a:t>
            </a:r>
          </a:p>
          <a:p>
            <a:pPr rtl="0" fontAlgn="base"/>
            <a:r>
              <a:rPr lang="en-CA" sz="1200" b="1" i="0" u="none" strike="noStrike" kern="1200" dirty="0">
                <a:solidFill>
                  <a:schemeClr val="tx1"/>
                </a:solidFill>
                <a:effectLst/>
                <a:latin typeface="+mn-lt"/>
                <a:ea typeface="+mn-ea"/>
                <a:cs typeface="+mn-cs"/>
              </a:rPr>
              <a:t>Tips:</a:t>
            </a:r>
            <a:r>
              <a:rPr lang="en-CA" sz="1200" b="0" i="0" u="none" strike="noStrike" kern="1200" dirty="0">
                <a:solidFill>
                  <a:schemeClr val="tx1"/>
                </a:solidFill>
                <a:effectLst/>
                <a:latin typeface="+mn-lt"/>
                <a:ea typeface="+mn-ea"/>
                <a:cs typeface="+mn-cs"/>
              </a:rPr>
              <a:t> Encourage students to share their hypotheses about where the water goes. Use simple language to explain "invisible gas" (water vapour).</a:t>
            </a:r>
          </a:p>
          <a:p>
            <a:pPr rtl="0" fontAlgn="base"/>
            <a:r>
              <a:rPr lang="en-CA" sz="1200" b="1" i="0" u="none" strike="noStrike" kern="1200" dirty="0">
                <a:solidFill>
                  <a:schemeClr val="tx1"/>
                </a:solidFill>
                <a:effectLst/>
                <a:latin typeface="+mn-lt"/>
                <a:ea typeface="+mn-ea"/>
                <a:cs typeface="+mn-cs"/>
              </a:rPr>
              <a:t>Farming Link:</a:t>
            </a:r>
            <a:r>
              <a:rPr lang="en-CA" sz="1200" b="0" i="0" u="none" strike="noStrike" kern="1200" dirty="0">
                <a:solidFill>
                  <a:schemeClr val="tx1"/>
                </a:solidFill>
                <a:effectLst/>
                <a:latin typeface="+mn-lt"/>
                <a:ea typeface="+mn-ea"/>
                <a:cs typeface="+mn-cs"/>
              </a:rPr>
              <a:t> Directly link the concept of evaporation to a grain farmer's field and the need for soil moisture for plant growth.</a:t>
            </a:r>
          </a:p>
        </p:txBody>
      </p:sp>
      <p:sp>
        <p:nvSpPr>
          <p:cNvPr id="4" name="Slide Number Placeholder 3"/>
          <p:cNvSpPr>
            <a:spLocks noGrp="1"/>
          </p:cNvSpPr>
          <p:nvPr>
            <p:ph type="sldNum" sz="quarter" idx="5"/>
          </p:nvPr>
        </p:nvSpPr>
        <p:spPr/>
        <p:txBody>
          <a:bodyPr/>
          <a:lstStyle/>
          <a:p>
            <a:fld id="{AB600B0D-3135-40F1-850B-04BBF4FF9402}" type="slidenum">
              <a:t>5</a:t>
            </a:fld>
            <a:endParaRPr lang="en-US"/>
          </a:p>
        </p:txBody>
      </p:sp>
    </p:spTree>
    <p:extLst>
      <p:ext uri="{BB962C8B-B14F-4D97-AF65-F5344CB8AC3E}">
        <p14:creationId xmlns:p14="http://schemas.microsoft.com/office/powerpoint/2010/main" val="214783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p>
          <a:p>
            <a:pPr rtl="0"/>
            <a:r>
              <a:rPr lang="en-CA" sz="1200" b="1" i="0" u="none" strike="noStrike" kern="1200" dirty="0">
                <a:solidFill>
                  <a:schemeClr val="tx1"/>
                </a:solidFill>
                <a:effectLst/>
                <a:latin typeface="+mn-lt"/>
                <a:ea typeface="+mn-ea"/>
                <a:cs typeface="+mn-cs"/>
              </a:rPr>
              <a:t>Recall "Disappearing" Water:</a:t>
            </a:r>
            <a:r>
              <a:rPr lang="en-CA" sz="1200" b="0" i="0" u="sng" strike="noStrike" kern="1200" dirty="0">
                <a:solidFill>
                  <a:schemeClr val="tx1"/>
                </a:solidFill>
                <a:effectLst/>
                <a:latin typeface="+mn-lt"/>
                <a:ea typeface="+mn-ea"/>
                <a:cs typeface="+mn-cs"/>
                <a:hlinkClick r:id="rId3"/>
              </a:rPr>
              <a:t> Begin by referencing the "disappearing" water from Lesson 1</a:t>
            </a:r>
            <a:r>
              <a:rPr lang="en-CA" sz="1200" b="0" i="0" u="none" strike="noStrike" kern="1200" dirty="0">
                <a:solidFill>
                  <a:schemeClr val="tx1"/>
                </a:solidFill>
                <a:effectLst/>
                <a:latin typeface="+mn-lt"/>
                <a:ea typeface="+mn-ea"/>
                <a:cs typeface="+mn-cs"/>
              </a:rPr>
              <a:t>  (i.e., the puddle on the dark surface) Remember how the water on the warm plate/surface seemed to disappear? Where do you think it went?</a:t>
            </a:r>
            <a:endParaRPr lang="en-CA" b="0" dirty="0">
              <a:effectLst/>
            </a:endParaRPr>
          </a:p>
          <a:p>
            <a:br>
              <a:rPr lang="en-CA" b="0" dirty="0">
                <a:effectLst/>
              </a:rPr>
            </a:br>
            <a:br>
              <a:rPr lang="en-CA" b="0" dirty="0">
                <a:effectLst/>
              </a:rPr>
            </a:br>
            <a:endParaRPr lang="en-US" dirty="0"/>
          </a:p>
        </p:txBody>
      </p:sp>
      <p:sp>
        <p:nvSpPr>
          <p:cNvPr id="4" name="Slide Number Placeholder 3"/>
          <p:cNvSpPr>
            <a:spLocks noGrp="1"/>
          </p:cNvSpPr>
          <p:nvPr>
            <p:ph type="sldNum" sz="quarter" idx="5"/>
          </p:nvPr>
        </p:nvSpPr>
        <p:spPr/>
        <p:txBody>
          <a:bodyPr/>
          <a:lstStyle/>
          <a:p>
            <a:fld id="{AB600B0D-3135-40F1-850B-04BBF4FF9402}" type="slidenum">
              <a:t>6</a:t>
            </a:fld>
            <a:endParaRPr lang="en-US"/>
          </a:p>
        </p:txBody>
      </p:sp>
    </p:spTree>
    <p:extLst>
      <p:ext uri="{BB962C8B-B14F-4D97-AF65-F5344CB8AC3E}">
        <p14:creationId xmlns:p14="http://schemas.microsoft.com/office/powerpoint/2010/main" val="403927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p>
          <a:p>
            <a:pPr rtl="0"/>
            <a:r>
              <a:rPr lang="en-CA" sz="1200" b="1" i="0" u="none" strike="noStrike" kern="1200" dirty="0">
                <a:solidFill>
                  <a:schemeClr val="tx1"/>
                </a:solidFill>
                <a:effectLst/>
                <a:latin typeface="+mn-lt"/>
                <a:ea typeface="+mn-ea"/>
                <a:cs typeface="+mn-cs"/>
              </a:rPr>
              <a:t>Real-World Examples:</a:t>
            </a:r>
            <a:r>
              <a:rPr lang="en-CA" sz="1200" b="0" i="0" u="none" strike="noStrike" kern="1200" dirty="0">
                <a:solidFill>
                  <a:schemeClr val="tx1"/>
                </a:solidFill>
                <a:effectLst/>
                <a:latin typeface="+mn-lt"/>
                <a:ea typeface="+mn-ea"/>
                <a:cs typeface="+mn-cs"/>
              </a:rPr>
              <a:t> Display the pictures of wet clothes drying on a line . Ask: "Where is the water in this picture?” (on the wet clothes) “What is happening to the water here?” (take a variety of student answers)</a:t>
            </a:r>
            <a:endParaRPr lang="en-CA" b="0" dirty="0">
              <a:effectLst/>
            </a:endParaRPr>
          </a:p>
          <a:p>
            <a:br>
              <a:rPr lang="en-CA" b="0" dirty="0">
                <a:effectLst/>
              </a:rPr>
            </a:br>
            <a:endParaRPr lang="en-US" dirty="0"/>
          </a:p>
        </p:txBody>
      </p:sp>
      <p:sp>
        <p:nvSpPr>
          <p:cNvPr id="4" name="Slide Number Placeholder 3"/>
          <p:cNvSpPr>
            <a:spLocks noGrp="1"/>
          </p:cNvSpPr>
          <p:nvPr>
            <p:ph type="sldNum" sz="quarter" idx="5"/>
          </p:nvPr>
        </p:nvSpPr>
        <p:spPr/>
        <p:txBody>
          <a:bodyPr/>
          <a:lstStyle/>
          <a:p>
            <a:fld id="{AB600B0D-3135-40F1-850B-04BBF4FF9402}" type="slidenum">
              <a:t>7</a:t>
            </a:fld>
            <a:endParaRPr lang="en-US"/>
          </a:p>
        </p:txBody>
      </p:sp>
    </p:spTree>
    <p:extLst>
      <p:ext uri="{BB962C8B-B14F-4D97-AF65-F5344CB8AC3E}">
        <p14:creationId xmlns:p14="http://schemas.microsoft.com/office/powerpoint/2010/main" val="81484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5A8F7-2756-A102-9BE3-A5DAC0BC5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83CE4-E117-91BE-DDA8-5499BCFC6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DBCDE-D662-ECBE-383C-5A8690B94549}"/>
              </a:ext>
            </a:extLst>
          </p:cNvPr>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Educator Notes: </a:t>
            </a:r>
          </a:p>
          <a:p>
            <a:pPr rtl="0"/>
            <a:r>
              <a:rPr lang="en-CA" sz="1200" b="1" i="0" u="none" strike="noStrike" kern="1200" dirty="0">
                <a:solidFill>
                  <a:schemeClr val="tx1"/>
                </a:solidFill>
                <a:effectLst/>
                <a:latin typeface="+mn-lt"/>
                <a:ea typeface="+mn-ea"/>
                <a:cs typeface="+mn-cs"/>
              </a:rPr>
              <a:t>Real-World Examples:</a:t>
            </a:r>
            <a:r>
              <a:rPr lang="en-CA" sz="1200" b="0" i="0" u="none" strike="noStrike" kern="1200" dirty="0">
                <a:solidFill>
                  <a:schemeClr val="tx1"/>
                </a:solidFill>
                <a:effectLst/>
                <a:latin typeface="+mn-lt"/>
                <a:ea typeface="+mn-ea"/>
                <a:cs typeface="+mn-cs"/>
              </a:rPr>
              <a:t> Display the picture of a puddle shrinking on a sunny day. Ask: "What is happening to the water here?"</a:t>
            </a:r>
            <a:endParaRPr lang="en-CA" b="0" dirty="0">
              <a:effectLst/>
            </a:endParaRPr>
          </a:p>
          <a:p>
            <a:br>
              <a:rPr lang="en-CA" b="0" dirty="0">
                <a:effectLst/>
              </a:rPr>
            </a:br>
            <a:br>
              <a:rPr lang="en-CA" b="0" dirty="0">
                <a:effectLst/>
              </a:rPr>
            </a:br>
            <a:endParaRPr lang="en-US" dirty="0"/>
          </a:p>
        </p:txBody>
      </p:sp>
      <p:sp>
        <p:nvSpPr>
          <p:cNvPr id="4" name="Slide Number Placeholder 3">
            <a:extLst>
              <a:ext uri="{FF2B5EF4-FFF2-40B4-BE49-F238E27FC236}">
                <a16:creationId xmlns:a16="http://schemas.microsoft.com/office/drawing/2014/main" id="{4E3CEC0D-CFF2-32C5-EB29-19F527BA4982}"/>
              </a:ext>
            </a:extLst>
          </p:cNvPr>
          <p:cNvSpPr>
            <a:spLocks noGrp="1"/>
          </p:cNvSpPr>
          <p:nvPr>
            <p:ph type="sldNum" sz="quarter" idx="5"/>
          </p:nvPr>
        </p:nvSpPr>
        <p:spPr/>
        <p:txBody>
          <a:bodyPr/>
          <a:lstStyle/>
          <a:p>
            <a:fld id="{AB600B0D-3135-40F1-850B-04BBF4FF9402}" type="slidenum">
              <a:t>8</a:t>
            </a:fld>
            <a:endParaRPr lang="en-US"/>
          </a:p>
        </p:txBody>
      </p:sp>
    </p:spTree>
    <p:extLst>
      <p:ext uri="{BB962C8B-B14F-4D97-AF65-F5344CB8AC3E}">
        <p14:creationId xmlns:p14="http://schemas.microsoft.com/office/powerpoint/2010/main" val="219527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4E455-7CD2-46F6-6E5F-327F92AD7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D6505-7A8D-5F48-8E36-9A3366777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E79C-C17B-5864-383F-6B842555315D}"/>
              </a:ext>
            </a:extLst>
          </p:cNvPr>
          <p:cNvSpPr>
            <a:spLocks noGrp="1"/>
          </p:cNvSpPr>
          <p:nvPr>
            <p:ph type="body" idx="1"/>
          </p:nvPr>
        </p:nvSpPr>
        <p:spPr/>
        <p:txBody>
          <a:bodyPr/>
          <a:lstStyle/>
          <a:p>
            <a:pPr rtl="0"/>
            <a:r>
              <a:rPr lang="en-CA" sz="1200" b="1" i="0" u="none" strike="noStrike" kern="1200" dirty="0">
                <a:solidFill>
                  <a:schemeClr val="tx1"/>
                </a:solidFill>
                <a:effectLst/>
                <a:latin typeface="+mn-lt"/>
                <a:ea typeface="+mn-ea"/>
                <a:cs typeface="+mn-cs"/>
              </a:rPr>
              <a:t>Introduce Evaporation:</a:t>
            </a:r>
            <a:r>
              <a:rPr lang="en-CA" sz="1200" b="0" i="0" u="none" strike="noStrike" kern="1200" dirty="0">
                <a:solidFill>
                  <a:schemeClr val="tx1"/>
                </a:solidFill>
                <a:effectLst/>
                <a:latin typeface="+mn-lt"/>
                <a:ea typeface="+mn-ea"/>
                <a:cs typeface="+mn-cs"/>
              </a:rPr>
              <a:t> Introduce the term "evaporation" as the process where liquid water turns into an invisible gas (water vapour) and goes up into the air. Emphasize that the sun's heat provides the energy for this, just like the water on the warm plate/surface. This video is edited to focus only on the evaporation portion of the water cycle.</a:t>
            </a:r>
            <a:endParaRPr lang="en-CA" b="0" dirty="0">
              <a:effectLst/>
            </a:endParaRPr>
          </a:p>
          <a:p>
            <a:br>
              <a:rPr lang="en-CA" b="0" dirty="0">
                <a:effectLst/>
              </a:rPr>
            </a:br>
            <a:endParaRPr lang="en-CA" b="0" dirty="0">
              <a:effectLst/>
            </a:endParaRPr>
          </a:p>
          <a:p>
            <a:pPr rtl="0"/>
            <a:r>
              <a:rPr lang="en-CA" sz="1200" b="0" i="0" u="none" strike="noStrike" kern="1200" dirty="0">
                <a:solidFill>
                  <a:schemeClr val="tx1"/>
                </a:solidFill>
                <a:effectLst/>
                <a:latin typeface="+mn-lt"/>
                <a:ea typeface="+mn-ea"/>
                <a:cs typeface="+mn-cs"/>
              </a:rPr>
              <a:t>Video source from: </a:t>
            </a:r>
            <a:r>
              <a:rPr lang="en-CA" sz="12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https://www.youtube.com/watch?v=TD3XSIE4ymo</a:t>
            </a:r>
            <a:r>
              <a:rPr lang="en-CA" sz="1200" dirty="0">
                <a:effectLst/>
                <a:latin typeface="Aptos" panose="020B0004020202020204" pitchFamily="34" charset="0"/>
                <a:ea typeface="Aptos" panose="020B0004020202020204" pitchFamily="34" charset="0"/>
                <a:cs typeface="Times New Roman" panose="02020603050405020304" pitchFamily="18" charset="0"/>
              </a:rPr>
              <a:t> </a:t>
            </a:r>
            <a:br>
              <a:rPr lang="en-CA" dirty="0"/>
            </a:br>
            <a:endParaRPr lang="en-US" dirty="0"/>
          </a:p>
        </p:txBody>
      </p:sp>
      <p:sp>
        <p:nvSpPr>
          <p:cNvPr id="4" name="Slide Number Placeholder 3">
            <a:extLst>
              <a:ext uri="{FF2B5EF4-FFF2-40B4-BE49-F238E27FC236}">
                <a16:creationId xmlns:a16="http://schemas.microsoft.com/office/drawing/2014/main" id="{898F8583-8C81-4265-076D-B2A1E4FFF388}"/>
              </a:ext>
            </a:extLst>
          </p:cNvPr>
          <p:cNvSpPr>
            <a:spLocks noGrp="1"/>
          </p:cNvSpPr>
          <p:nvPr>
            <p:ph type="sldNum" sz="quarter" idx="5"/>
          </p:nvPr>
        </p:nvSpPr>
        <p:spPr/>
        <p:txBody>
          <a:bodyPr/>
          <a:lstStyle/>
          <a:p>
            <a:fld id="{AB600B0D-3135-40F1-850B-04BBF4FF9402}" type="slidenum">
              <a:t>9</a:t>
            </a:fld>
            <a:endParaRPr lang="en-US"/>
          </a:p>
        </p:txBody>
      </p:sp>
    </p:spTree>
    <p:extLst>
      <p:ext uri="{BB962C8B-B14F-4D97-AF65-F5344CB8AC3E}">
        <p14:creationId xmlns:p14="http://schemas.microsoft.com/office/powerpoint/2010/main" val="120819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D2947-9255-FAAE-9947-D694934A1E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676A86E7-82FA-DEF7-6089-F90995892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69BE2A06-5EAB-1F65-D2DF-76EA58D8B454}"/>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BF611C28-0450-E36D-4242-40A923006843}"/>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F260ECE7-282F-D952-96A9-48DD8C0F9A59}"/>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35920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8F4E-3E43-5F7A-8D1D-DACCD9DD868E}"/>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E178FD57-8418-EF7B-7E94-18D9110EE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AA9C18F4-951A-24CF-CB04-291EDF1366D2}"/>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433ADEB3-89F4-608F-AFB2-1D11311FCE0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484CE1BD-F596-27EE-2EAB-332792590CB6}"/>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81347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256C54-C062-716B-0F58-2B5EFEDC4E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51C3EB4D-28E7-9A73-A9C4-97A46BF0F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B747D1DD-3E40-3EC2-7AEF-BB1978BCFBAF}"/>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2387572F-4FE5-06FE-72B6-6B3E1B3476EC}"/>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B703BEA3-8D02-CDF0-82D4-BFC695E4B95B}"/>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14462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53E7-C7E6-35C9-D830-FDB4AED3BB1B}"/>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F9747D7C-82A7-32B5-AA90-7220B9443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5C6A2B07-3CEE-CA2B-39BD-908AFD3F1E98}"/>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C9D2149C-2D2E-0512-7FD5-3BB3D64AD2B5}"/>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6F129E9C-505B-A665-EABF-112E12DAFF27}"/>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7993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4026-7F69-6FDB-06EF-AAEC64555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730F7EFB-800D-B760-FEC8-2DD54144FC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DDB1BD-47C5-2D2C-80A7-B2B98303EE7F}"/>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D0A59F4E-6C0B-E876-5D09-009A73A7787C}"/>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6A91042C-24E9-8B03-6797-AD912F3ED44A}"/>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24006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BF22-275D-2FFB-01F9-F1B81FE9C7E3}"/>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E7A3E0E9-925F-E31E-462F-31C0064F2E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E12435F1-DACD-21F5-AEE3-F24FE6247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1CB9F94C-F0F2-6C52-1584-FFEB3E249598}"/>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6" name="Footer Placeholder 5">
            <a:extLst>
              <a:ext uri="{FF2B5EF4-FFF2-40B4-BE49-F238E27FC236}">
                <a16:creationId xmlns:a16="http://schemas.microsoft.com/office/drawing/2014/main" id="{FAD7F36F-7B96-9E41-B01E-37E7719AF9A0}"/>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FE38025A-5EAE-A781-6D23-1CA27C662360}"/>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15904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94A6-F4EA-071D-1C72-AA0380FF86AC}"/>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C4C5F6A8-A3C4-02F5-FC32-75C0103C3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88A6C-9CBF-DEBA-4292-C442F96B56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074C5567-FB5A-9DE5-F059-5159E8FC6E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831598-A8CD-83AC-250A-91EB151BD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3D9EEEB4-CFE4-CC88-2D3F-10EB9E4E08C7}"/>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8" name="Footer Placeholder 7">
            <a:extLst>
              <a:ext uri="{FF2B5EF4-FFF2-40B4-BE49-F238E27FC236}">
                <a16:creationId xmlns:a16="http://schemas.microsoft.com/office/drawing/2014/main" id="{3CCC026F-7EA1-A22D-2524-7D8BAFEC4DEB}"/>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A72E6868-9722-7C4B-954C-217DF4520C49}"/>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31943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FC3F-6CC3-3F50-D529-1E983C51427A}"/>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078F6F68-1B33-A73C-4763-24E986938456}"/>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4" name="Footer Placeholder 3">
            <a:extLst>
              <a:ext uri="{FF2B5EF4-FFF2-40B4-BE49-F238E27FC236}">
                <a16:creationId xmlns:a16="http://schemas.microsoft.com/office/drawing/2014/main" id="{8031BE62-3E14-E066-1029-5BBA26089391}"/>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C9E83976-30A9-01E8-9D7F-D14EDAA64F48}"/>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38944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718B7-D8CD-30AC-3BA6-EBBE644CE127}"/>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3" name="Footer Placeholder 2">
            <a:extLst>
              <a:ext uri="{FF2B5EF4-FFF2-40B4-BE49-F238E27FC236}">
                <a16:creationId xmlns:a16="http://schemas.microsoft.com/office/drawing/2014/main" id="{2775EB3A-DF51-2C8A-9BE5-F6A665D79F6F}"/>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C86811F5-4F36-5F20-A2DB-409B35CF99BB}"/>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144612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A5D9-47C6-77E7-BC5D-D1A5920DF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97B3448A-62C8-F783-E939-128D15739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70E598F6-02DF-A374-B287-F66CBD491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F63D0-8B79-4A8D-42E8-9AE934C765DB}"/>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6" name="Footer Placeholder 5">
            <a:extLst>
              <a:ext uri="{FF2B5EF4-FFF2-40B4-BE49-F238E27FC236}">
                <a16:creationId xmlns:a16="http://schemas.microsoft.com/office/drawing/2014/main" id="{0ED157E1-04DD-BB9D-0EF0-653337D80077}"/>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28243D7E-6B85-E23A-D4D2-C3532F8313CC}"/>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241708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81BA-FEC4-E9EF-067C-781AAB360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3EC82668-87FF-68D5-FFBC-7363CECAA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1C174983-2BD1-B1AF-A1B0-87628A2FE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66FA0-25C8-FF4B-28BD-A2C2820CD8B1}"/>
              </a:ext>
            </a:extLst>
          </p:cNvPr>
          <p:cNvSpPr>
            <a:spLocks noGrp="1"/>
          </p:cNvSpPr>
          <p:nvPr>
            <p:ph type="dt" sz="half" idx="10"/>
          </p:nvPr>
        </p:nvSpPr>
        <p:spPr/>
        <p:txBody>
          <a:bodyPr/>
          <a:lstStyle/>
          <a:p>
            <a:fld id="{77B941BA-CFAA-C54B-A0A5-E6873AC18504}" type="datetimeFigureOut">
              <a:rPr lang="fr-CA" smtClean="0"/>
              <a:t>2026-01-05</a:t>
            </a:fld>
            <a:endParaRPr lang="fr-CA"/>
          </a:p>
        </p:txBody>
      </p:sp>
      <p:sp>
        <p:nvSpPr>
          <p:cNvPr id="6" name="Footer Placeholder 5">
            <a:extLst>
              <a:ext uri="{FF2B5EF4-FFF2-40B4-BE49-F238E27FC236}">
                <a16:creationId xmlns:a16="http://schemas.microsoft.com/office/drawing/2014/main" id="{075D8CC8-7D8F-B90E-8177-2F2314D36447}"/>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4B783B15-0632-2369-8ADB-B0AD7C8C9D76}"/>
              </a:ext>
            </a:extLst>
          </p:cNvPr>
          <p:cNvSpPr>
            <a:spLocks noGrp="1"/>
          </p:cNvSpPr>
          <p:nvPr>
            <p:ph type="sldNum" sz="quarter" idx="12"/>
          </p:nvPr>
        </p:nvSpPr>
        <p:spPr/>
        <p:txBody>
          <a:bodyPr/>
          <a:lstStyle/>
          <a:p>
            <a:fld id="{FB1A935B-D0CD-D04A-8D83-4A655ACDE19B}" type="slidenum">
              <a:rPr lang="fr-CA" smtClean="0"/>
              <a:t>‹#›</a:t>
            </a:fld>
            <a:endParaRPr lang="fr-CA"/>
          </a:p>
        </p:txBody>
      </p:sp>
    </p:spTree>
    <p:extLst>
      <p:ext uri="{BB962C8B-B14F-4D97-AF65-F5344CB8AC3E}">
        <p14:creationId xmlns:p14="http://schemas.microsoft.com/office/powerpoint/2010/main" val="406141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0A9538-9CC7-EA01-209C-66E68CBD1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749CE867-7077-1903-160D-9FC6953E1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CA82BB9E-8BE0-75C7-5341-EF45110A54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B941BA-CFAA-C54B-A0A5-E6873AC18504}" type="datetimeFigureOut">
              <a:rPr lang="fr-CA" smtClean="0"/>
              <a:t>2026-01-05</a:t>
            </a:fld>
            <a:endParaRPr lang="fr-CA"/>
          </a:p>
        </p:txBody>
      </p:sp>
      <p:sp>
        <p:nvSpPr>
          <p:cNvPr id="5" name="Footer Placeholder 4">
            <a:extLst>
              <a:ext uri="{FF2B5EF4-FFF2-40B4-BE49-F238E27FC236}">
                <a16:creationId xmlns:a16="http://schemas.microsoft.com/office/drawing/2014/main" id="{4D1CF61C-D8F5-94BD-75B8-EB4B8BA5E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Slide Number Placeholder 5">
            <a:extLst>
              <a:ext uri="{FF2B5EF4-FFF2-40B4-BE49-F238E27FC236}">
                <a16:creationId xmlns:a16="http://schemas.microsoft.com/office/drawing/2014/main" id="{CF4A4C09-8787-2D8A-9404-C8669BC67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1A935B-D0CD-D04A-8D83-4A655ACDE19B}" type="slidenum">
              <a:rPr lang="fr-CA" smtClean="0"/>
              <a:t>‹#›</a:t>
            </a:fld>
            <a:endParaRPr lang="fr-CA"/>
          </a:p>
        </p:txBody>
      </p:sp>
    </p:spTree>
    <p:extLst>
      <p:ext uri="{BB962C8B-B14F-4D97-AF65-F5344CB8AC3E}">
        <p14:creationId xmlns:p14="http://schemas.microsoft.com/office/powerpoint/2010/main" val="4013711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aVgk0-upkKc?feature=oembed"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KM-59ljA4Bs?feature=oembed" TargetMode="Externa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hyperlink" Target="https://goodineverygrain.ca/2026/01/06/water-on-farms-a-six-lesson-unit-for-grade-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TD3XSIE4ymo?feature=oembed"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497F75-CE9B-4107-3A61-CD89D7C416FB}"/>
              </a:ext>
            </a:extLst>
          </p:cNvPr>
          <p:cNvSpPr/>
          <p:nvPr/>
        </p:nvSpPr>
        <p:spPr>
          <a:xfrm>
            <a:off x="0" y="5007428"/>
            <a:ext cx="12192000" cy="1850571"/>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CBBACA58-719E-D146-424A-D1848A151E1A}"/>
              </a:ext>
            </a:extLst>
          </p:cNvPr>
          <p:cNvSpPr/>
          <p:nvPr/>
        </p:nvSpPr>
        <p:spPr>
          <a:xfrm>
            <a:off x="576943" y="4996542"/>
            <a:ext cx="2578634" cy="18614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a:extLst>
              <a:ext uri="{FF2B5EF4-FFF2-40B4-BE49-F238E27FC236}">
                <a16:creationId xmlns:a16="http://schemas.microsoft.com/office/drawing/2014/main" id="{53774B96-5EE5-1888-5323-B9254FAAC557}"/>
              </a:ext>
            </a:extLst>
          </p:cNvPr>
          <p:cNvPicPr>
            <a:picLocks noChangeAspect="1"/>
          </p:cNvPicPr>
          <p:nvPr/>
        </p:nvPicPr>
        <p:blipFill>
          <a:blip r:embed="rId3"/>
          <a:stretch>
            <a:fillRect/>
          </a:stretch>
        </p:blipFill>
        <p:spPr>
          <a:xfrm>
            <a:off x="994622" y="5290456"/>
            <a:ext cx="1743276" cy="1244065"/>
          </a:xfrm>
          <a:prstGeom prst="rect">
            <a:avLst/>
          </a:prstGeom>
        </p:spPr>
      </p:pic>
      <p:sp>
        <p:nvSpPr>
          <p:cNvPr id="10" name="TextBox 9">
            <a:extLst>
              <a:ext uri="{FF2B5EF4-FFF2-40B4-BE49-F238E27FC236}">
                <a16:creationId xmlns:a16="http://schemas.microsoft.com/office/drawing/2014/main" id="{DF9E3EF0-C255-3B0B-FD94-5606C50FB700}"/>
              </a:ext>
            </a:extLst>
          </p:cNvPr>
          <p:cNvSpPr txBox="1"/>
          <p:nvPr/>
        </p:nvSpPr>
        <p:spPr>
          <a:xfrm>
            <a:off x="3929741" y="5490979"/>
            <a:ext cx="7598229" cy="1477328"/>
          </a:xfrm>
          <a:prstGeom prst="rect">
            <a:avLst/>
          </a:prstGeom>
          <a:noFill/>
        </p:spPr>
        <p:txBody>
          <a:bodyPr wrap="square">
            <a:spAutoFit/>
          </a:bodyPr>
          <a:lstStyle/>
          <a:p>
            <a:pPr algn="ctr" rtl="0">
              <a:buNone/>
            </a:pPr>
            <a:r>
              <a:rPr lang="en-CA" sz="1800" b="0" i="0" u="none" strike="noStrike" dirty="0">
                <a:solidFill>
                  <a:srgbClr val="FFFFFF"/>
                </a:solidFill>
                <a:effectLst/>
                <a:latin typeface="Arial" panose="020B0604020202020204" pitchFamily="34" charset="0"/>
              </a:rPr>
              <a:t>This lesson was created by Grain Farmers of Ontario to be used by Ontario educators in the classrooms. For any questions or concerns regarding use please contact </a:t>
            </a:r>
            <a:r>
              <a:rPr lang="en-CA" sz="1800" b="0" i="0" u="none" strike="noStrike" dirty="0" err="1">
                <a:solidFill>
                  <a:srgbClr val="FFFFFF"/>
                </a:solidFill>
                <a:effectLst/>
                <a:latin typeface="Arial" panose="020B0604020202020204" pitchFamily="34" charset="0"/>
              </a:rPr>
              <a:t>bcurtis@gfo.ca</a:t>
            </a:r>
            <a:endParaRPr lang="en-CA" b="0" dirty="0">
              <a:effectLst/>
            </a:endParaRPr>
          </a:p>
          <a:p>
            <a:pPr>
              <a:buNone/>
            </a:pPr>
            <a:br>
              <a:rPr lang="en-CA" dirty="0"/>
            </a:br>
            <a:endParaRPr lang="fr-CA" dirty="0"/>
          </a:p>
        </p:txBody>
      </p:sp>
      <p:sp>
        <p:nvSpPr>
          <p:cNvPr id="12" name="TextBox 11">
            <a:extLst>
              <a:ext uri="{FF2B5EF4-FFF2-40B4-BE49-F238E27FC236}">
                <a16:creationId xmlns:a16="http://schemas.microsoft.com/office/drawing/2014/main" id="{52CFB50A-0578-B9B7-9CE4-E642BA127EE5}"/>
              </a:ext>
            </a:extLst>
          </p:cNvPr>
          <p:cNvSpPr txBox="1"/>
          <p:nvPr/>
        </p:nvSpPr>
        <p:spPr>
          <a:xfrm>
            <a:off x="0" y="1926772"/>
            <a:ext cx="12191999" cy="1415772"/>
          </a:xfrm>
          <a:prstGeom prst="rect">
            <a:avLst/>
          </a:prstGeom>
          <a:noFill/>
        </p:spPr>
        <p:txBody>
          <a:bodyPr wrap="square" rtlCol="0">
            <a:spAutoFit/>
          </a:bodyPr>
          <a:lstStyle/>
          <a:p>
            <a:pPr algn="ctr"/>
            <a:r>
              <a:rPr lang="en-CA" sz="5400" b="1" dirty="0">
                <a:latin typeface="+mj-lt"/>
              </a:rPr>
              <a:t>Lesson 2 – The Sun’s Magic</a:t>
            </a:r>
            <a:endParaRPr lang="en-CA" sz="5400" b="1" dirty="0">
              <a:effectLst/>
              <a:latin typeface="+mj-lt"/>
            </a:endParaRPr>
          </a:p>
          <a:p>
            <a:pPr algn="ctr"/>
            <a:r>
              <a:rPr lang="en-CA" sz="3200" dirty="0"/>
              <a:t>Farming &amp; Our Food - A Grade 2 Water Cycle Unit</a:t>
            </a:r>
            <a:endParaRPr lang="en-CA" sz="3200" dirty="0">
              <a:effectLst/>
            </a:endParaRPr>
          </a:p>
        </p:txBody>
      </p:sp>
    </p:spTree>
    <p:extLst>
      <p:ext uri="{BB962C8B-B14F-4D97-AF65-F5344CB8AC3E}">
        <p14:creationId xmlns:p14="http://schemas.microsoft.com/office/powerpoint/2010/main" val="188323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5990A-7661-C95B-DFF8-C90DA1CE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ABE437F6-DD3D-A03B-9AAD-29E10D526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 t="1980" r="1774" b="1246"/>
          <a:stretch>
            <a:fillRect/>
          </a:stretch>
        </p:blipFill>
        <p:spPr bwMode="auto">
          <a:xfrm>
            <a:off x="0" y="443345"/>
            <a:ext cx="6012874"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508696-31F5-03CE-BC2E-9525E2D5D15F}"/>
              </a:ext>
            </a:extLst>
          </p:cNvPr>
          <p:cNvSpPr txBox="1"/>
          <p:nvPr/>
        </p:nvSpPr>
        <p:spPr>
          <a:xfrm>
            <a:off x="6567055" y="728422"/>
            <a:ext cx="5167746" cy="6678751"/>
          </a:xfrm>
          <a:prstGeom prst="rect">
            <a:avLst/>
          </a:prstGeom>
          <a:noFill/>
        </p:spPr>
        <p:txBody>
          <a:bodyPr wrap="square">
            <a:spAutoFit/>
          </a:bodyPr>
          <a:lstStyle/>
          <a:p>
            <a:pPr rtl="0">
              <a:buNone/>
            </a:pPr>
            <a:r>
              <a:rPr lang="en-CA" sz="4000" b="1" i="0" u="none" strike="noStrike" dirty="0">
                <a:solidFill>
                  <a:srgbClr val="000000"/>
                </a:solidFill>
                <a:effectLst/>
                <a:latin typeface="+mj-lt"/>
              </a:rPr>
              <a:t>Imagine</a:t>
            </a:r>
            <a:br>
              <a:rPr lang="en-CA" b="0" dirty="0">
                <a:effectLst/>
              </a:rPr>
            </a:br>
            <a:endParaRPr lang="en-CA" sz="1800" b="0" i="0" u="none" strike="noStrike" dirty="0">
              <a:solidFill>
                <a:srgbClr val="000000"/>
              </a:solidFill>
              <a:effectLst/>
            </a:endParaRPr>
          </a:p>
          <a:p>
            <a:pPr rtl="0" fontAlgn="base">
              <a:buFont typeface="Arial" panose="020B0604020202020204" pitchFamily="34" charset="0"/>
              <a:buChar char="•"/>
            </a:pPr>
            <a:r>
              <a:rPr lang="en-CA" sz="1800" b="0" i="0" u="none" strike="noStrike" dirty="0">
                <a:solidFill>
                  <a:srgbClr val="000000"/>
                </a:solidFill>
                <a:effectLst/>
              </a:rPr>
              <a:t> This cup is part of a grain field after it rains!</a:t>
            </a:r>
          </a:p>
          <a:p>
            <a:pPr rtl="0" fontAlgn="base">
              <a:buFont typeface="Arial" panose="020B0604020202020204" pitchFamily="34" charset="0"/>
              <a:buChar char="•"/>
            </a:pPr>
            <a:r>
              <a:rPr lang="en-CA" sz="1800" b="0" i="0" u="none" strike="noStrike" dirty="0">
                <a:solidFill>
                  <a:srgbClr val="000000"/>
                </a:solidFill>
                <a:effectLst/>
              </a:rPr>
              <a:t> The </a:t>
            </a:r>
            <a:r>
              <a:rPr lang="en-CA" sz="1800" b="1" i="0" u="none" strike="noStrike" dirty="0">
                <a:solidFill>
                  <a:srgbClr val="000000"/>
                </a:solidFill>
                <a:effectLst/>
              </a:rPr>
              <a:t>same amount of soil</a:t>
            </a:r>
            <a:r>
              <a:rPr lang="en-CA" sz="1800" b="0" i="0" u="none" strike="noStrike" dirty="0">
                <a:solidFill>
                  <a:srgbClr val="000000"/>
                </a:solidFill>
                <a:effectLst/>
              </a:rPr>
              <a:t> is in both sides.</a:t>
            </a:r>
          </a:p>
          <a:p>
            <a:pPr rtl="0" fontAlgn="base">
              <a:buFont typeface="Arial" panose="020B0604020202020204" pitchFamily="34" charset="0"/>
              <a:buChar char="•"/>
            </a:pPr>
            <a:r>
              <a:rPr lang="en-CA" sz="1800" b="0" i="0" u="none" strike="noStrike" dirty="0">
                <a:solidFill>
                  <a:srgbClr val="000000"/>
                </a:solidFill>
                <a:effectLst/>
              </a:rPr>
              <a:t> One side gets </a:t>
            </a:r>
            <a:r>
              <a:rPr lang="en-CA" sz="1800" b="1" i="0" u="none" strike="noStrike" dirty="0">
                <a:solidFill>
                  <a:srgbClr val="000000"/>
                </a:solidFill>
                <a:effectLst/>
              </a:rPr>
              <a:t>water like rain</a:t>
            </a:r>
            <a:r>
              <a:rPr lang="en-CA" sz="1800" b="0" i="0" u="none" strike="noStrike" dirty="0">
                <a:solidFill>
                  <a:srgbClr val="000000"/>
                </a:solidFill>
                <a:effectLst/>
              </a:rPr>
              <a:t>. The other stays dry.</a:t>
            </a:r>
          </a:p>
          <a:p>
            <a:pPr rtl="0">
              <a:spcBef>
                <a:spcPts val="1200"/>
              </a:spcBef>
              <a:spcAft>
                <a:spcPts val="1200"/>
              </a:spcAft>
              <a:buNone/>
            </a:pPr>
            <a:r>
              <a:rPr lang="en-CA" sz="4000" b="1" i="0" u="none" strike="noStrike" dirty="0">
                <a:solidFill>
                  <a:srgbClr val="000000"/>
                </a:solidFill>
                <a:effectLst/>
                <a:latin typeface="+mj-lt"/>
              </a:rPr>
              <a:t>Think</a:t>
            </a:r>
            <a:r>
              <a:rPr lang="en-CA" sz="1800" b="0" i="0" u="none" strike="noStrike" dirty="0">
                <a:solidFill>
                  <a:srgbClr val="000000"/>
                </a:solidFill>
                <a:effectLst/>
                <a:latin typeface="+mj-lt"/>
              </a:rPr>
              <a:t> </a:t>
            </a:r>
          </a:p>
          <a:p>
            <a:pPr rtl="0">
              <a:spcBef>
                <a:spcPts val="1200"/>
              </a:spcBef>
              <a:spcAft>
                <a:spcPts val="1200"/>
              </a:spcAft>
              <a:buNone/>
            </a:pPr>
            <a:r>
              <a:rPr lang="en-CA" sz="1800" b="0" i="0" u="none" strike="noStrike" dirty="0">
                <a:solidFill>
                  <a:srgbClr val="000000"/>
                </a:solidFill>
                <a:effectLst/>
              </a:rPr>
              <a:t>If the sun shines on the wet soil all day, what do you think will happen to the water?</a:t>
            </a:r>
            <a:endParaRPr lang="en-CA" b="0" dirty="0">
              <a:effectLst/>
            </a:endParaRPr>
          </a:p>
          <a:p>
            <a:pPr>
              <a:buNone/>
            </a:pPr>
            <a:br>
              <a:rPr lang="en-CA" b="0" dirty="0">
                <a:effectLst/>
              </a:rPr>
            </a:br>
            <a:endParaRPr lang="en-CA" b="0" dirty="0">
              <a:effectLst/>
            </a:endParaRPr>
          </a:p>
          <a:p>
            <a:pPr rtl="0">
              <a:spcBef>
                <a:spcPts val="1200"/>
              </a:spcBef>
              <a:spcAft>
                <a:spcPts val="1200"/>
              </a:spcAft>
              <a:buNone/>
            </a:pPr>
            <a:r>
              <a:rPr lang="en-CA" sz="2400" b="1" i="0" u="none" strike="noStrike" dirty="0">
                <a:solidFill>
                  <a:srgbClr val="000000"/>
                </a:solidFill>
                <a:effectLst/>
              </a:rPr>
              <a:t>Why</a:t>
            </a:r>
            <a:r>
              <a:rPr lang="en-CA" sz="2400" b="0" i="0" u="none" strike="noStrike" dirty="0">
                <a:solidFill>
                  <a:srgbClr val="000000"/>
                </a:solidFill>
                <a:effectLst/>
              </a:rPr>
              <a:t> is it super important for farmers that </a:t>
            </a:r>
            <a:r>
              <a:rPr lang="en-CA" sz="2400" b="1" i="0" u="none" strike="noStrike" dirty="0">
                <a:solidFill>
                  <a:srgbClr val="000000"/>
                </a:solidFill>
                <a:effectLst/>
              </a:rPr>
              <a:t>some water stays deep in the soil</a:t>
            </a:r>
            <a:r>
              <a:rPr lang="en-CA" sz="2400" b="0" i="0" u="none" strike="noStrike" dirty="0">
                <a:solidFill>
                  <a:srgbClr val="000000"/>
                </a:solidFill>
                <a:effectLst/>
              </a:rPr>
              <a:t> for their plants to drink?</a:t>
            </a:r>
            <a:endParaRPr lang="en-CA" b="0" dirty="0">
              <a:effectLst/>
            </a:endParaRPr>
          </a:p>
          <a:p>
            <a:pPr>
              <a:buNone/>
            </a:pPr>
            <a:br>
              <a:rPr lang="en-CA" b="0" dirty="0">
                <a:effectLst/>
              </a:rPr>
            </a:br>
            <a:br>
              <a:rPr lang="en-CA" b="0" dirty="0">
                <a:effectLst/>
              </a:rPr>
            </a:br>
            <a:br>
              <a:rPr lang="en-CA" b="0" dirty="0">
                <a:effectLst/>
              </a:rPr>
            </a:br>
            <a:endParaRPr lang="fr-CA" dirty="0"/>
          </a:p>
        </p:txBody>
      </p:sp>
    </p:spTree>
    <p:extLst>
      <p:ext uri="{BB962C8B-B14F-4D97-AF65-F5344CB8AC3E}">
        <p14:creationId xmlns:p14="http://schemas.microsoft.com/office/powerpoint/2010/main" val="422225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6735F-77DF-29CD-982F-A66E618D000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2CEF03-BA67-8B8E-DA1C-72F579D6551B}"/>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65760BA4-EC71-5A6B-99E4-9C3EC72FEEA0}"/>
              </a:ext>
            </a:extLst>
          </p:cNvPr>
          <p:cNvSpPr txBox="1"/>
          <p:nvPr/>
        </p:nvSpPr>
        <p:spPr>
          <a:xfrm>
            <a:off x="1291307" y="2321500"/>
            <a:ext cx="9609387" cy="1446550"/>
          </a:xfrm>
          <a:prstGeom prst="rect">
            <a:avLst/>
          </a:prstGeom>
          <a:noFill/>
        </p:spPr>
        <p:txBody>
          <a:bodyPr wrap="square" rtlCol="0">
            <a:spAutoFit/>
          </a:bodyPr>
          <a:lstStyle/>
          <a:p>
            <a:pPr algn="ctr"/>
            <a:r>
              <a:rPr lang="en-CA" sz="8800" b="1" dirty="0">
                <a:solidFill>
                  <a:schemeClr val="bg1"/>
                </a:solidFill>
                <a:latin typeface="+mj-lt"/>
              </a:rPr>
              <a:t>Action</a:t>
            </a:r>
            <a:endParaRPr lang="en-CA" sz="6000" dirty="0">
              <a:solidFill>
                <a:schemeClr val="bg1"/>
              </a:solidFill>
            </a:endParaRPr>
          </a:p>
        </p:txBody>
      </p:sp>
    </p:spTree>
    <p:extLst>
      <p:ext uri="{BB962C8B-B14F-4D97-AF65-F5344CB8AC3E}">
        <p14:creationId xmlns:p14="http://schemas.microsoft.com/office/powerpoint/2010/main" val="3777404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5FCD-D2EE-53FA-02A9-9B28627526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E90930-BE01-3CEE-2ADA-F5CDBA8B61DF}"/>
              </a:ext>
            </a:extLst>
          </p:cNvPr>
          <p:cNvPicPr>
            <a:picLocks noChangeAspect="1"/>
          </p:cNvPicPr>
          <p:nvPr/>
        </p:nvPicPr>
        <p:blipFill>
          <a:blip r:embed="rId3"/>
          <a:srcRect t="4356" b="11111"/>
          <a:stretch>
            <a:fillRect/>
          </a:stretch>
        </p:blipFill>
        <p:spPr>
          <a:xfrm>
            <a:off x="4988560" y="0"/>
            <a:ext cx="8605455" cy="6858000"/>
          </a:xfrm>
          <a:prstGeom prst="rect">
            <a:avLst/>
          </a:prstGeom>
        </p:spPr>
      </p:pic>
      <p:sp>
        <p:nvSpPr>
          <p:cNvPr id="5" name="TextBox 4">
            <a:extLst>
              <a:ext uri="{FF2B5EF4-FFF2-40B4-BE49-F238E27FC236}">
                <a16:creationId xmlns:a16="http://schemas.microsoft.com/office/drawing/2014/main" id="{D13D83E2-BBF3-09B6-E744-D6535F330505}"/>
              </a:ext>
            </a:extLst>
          </p:cNvPr>
          <p:cNvSpPr txBox="1"/>
          <p:nvPr/>
        </p:nvSpPr>
        <p:spPr>
          <a:xfrm>
            <a:off x="917032" y="4008060"/>
            <a:ext cx="5077367" cy="1446550"/>
          </a:xfrm>
          <a:prstGeom prst="rect">
            <a:avLst/>
          </a:prstGeom>
          <a:noFill/>
        </p:spPr>
        <p:txBody>
          <a:bodyPr wrap="square" rtlCol="0">
            <a:spAutoFit/>
          </a:bodyPr>
          <a:lstStyle/>
          <a:p>
            <a:r>
              <a:rPr lang="en-CA" sz="8800" b="1" dirty="0">
                <a:solidFill>
                  <a:srgbClr val="C7922C"/>
                </a:solidFill>
                <a:latin typeface="+mj-lt"/>
              </a:rPr>
              <a:t>Option 1:</a:t>
            </a:r>
            <a:endParaRPr lang="en-CA" sz="28700" b="0" dirty="0">
              <a:solidFill>
                <a:srgbClr val="C7922C"/>
              </a:solidFill>
              <a:effectLst/>
              <a:latin typeface="+mj-lt"/>
            </a:endParaRPr>
          </a:p>
        </p:txBody>
      </p:sp>
      <p:sp>
        <p:nvSpPr>
          <p:cNvPr id="3" name="TextBox 2">
            <a:extLst>
              <a:ext uri="{FF2B5EF4-FFF2-40B4-BE49-F238E27FC236}">
                <a16:creationId xmlns:a16="http://schemas.microsoft.com/office/drawing/2014/main" id="{734126E2-70DB-7CC2-792C-81A6073CDCCC}"/>
              </a:ext>
            </a:extLst>
          </p:cNvPr>
          <p:cNvSpPr txBox="1"/>
          <p:nvPr/>
        </p:nvSpPr>
        <p:spPr>
          <a:xfrm>
            <a:off x="2065112" y="5227260"/>
            <a:ext cx="6012088" cy="523220"/>
          </a:xfrm>
          <a:prstGeom prst="rect">
            <a:avLst/>
          </a:prstGeom>
          <a:noFill/>
        </p:spPr>
        <p:txBody>
          <a:bodyPr wrap="square" rtlCol="0">
            <a:spAutoFit/>
          </a:bodyPr>
          <a:lstStyle/>
          <a:p>
            <a:r>
              <a:rPr lang="en-CA" sz="2800" dirty="0">
                <a:solidFill>
                  <a:srgbClr val="C7922C"/>
                </a:solidFill>
              </a:rPr>
              <a:t>Farm Puddles &amp; Evaporation Art</a:t>
            </a:r>
            <a:endParaRPr lang="en-CA" sz="6000" dirty="0">
              <a:solidFill>
                <a:srgbClr val="C7922C"/>
              </a:solidFill>
              <a:effectLst/>
            </a:endParaRPr>
          </a:p>
        </p:txBody>
      </p:sp>
    </p:spTree>
    <p:extLst>
      <p:ext uri="{BB962C8B-B14F-4D97-AF65-F5344CB8AC3E}">
        <p14:creationId xmlns:p14="http://schemas.microsoft.com/office/powerpoint/2010/main" val="178188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27C95EF8-0DB4-8AFB-19BA-C5087BD23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7" t="3843" r="2976" b="3169"/>
          <a:stretch>
            <a:fillRect/>
          </a:stretch>
        </p:blipFill>
        <p:spPr bwMode="auto">
          <a:xfrm>
            <a:off x="3186548" y="2811035"/>
            <a:ext cx="3851562" cy="3728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83D58CC-F982-7A2D-DAAD-3600036C60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4" r="2785"/>
          <a:stretch>
            <a:fillRect/>
          </a:stretch>
        </p:blipFill>
        <p:spPr bwMode="auto">
          <a:xfrm>
            <a:off x="443345" y="413327"/>
            <a:ext cx="3754582" cy="3817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097E23-25CB-9BBE-A187-5A7A5B13BB4F}"/>
              </a:ext>
            </a:extLst>
          </p:cNvPr>
          <p:cNvSpPr txBox="1"/>
          <p:nvPr/>
        </p:nvSpPr>
        <p:spPr>
          <a:xfrm>
            <a:off x="5167745" y="826133"/>
            <a:ext cx="5583383" cy="1477328"/>
          </a:xfrm>
          <a:prstGeom prst="rect">
            <a:avLst/>
          </a:prstGeom>
          <a:noFill/>
        </p:spPr>
        <p:txBody>
          <a:bodyPr wrap="square">
            <a:spAutoFit/>
          </a:bodyPr>
          <a:lstStyle/>
          <a:p>
            <a:pPr rtl="0" fontAlgn="base"/>
            <a:r>
              <a:rPr lang="en-CA" sz="3200" b="1" i="0" u="none" strike="noStrike" dirty="0">
                <a:solidFill>
                  <a:srgbClr val="000000"/>
                </a:solidFill>
                <a:effectLst/>
                <a:latin typeface="+mj-lt"/>
              </a:rPr>
              <a:t>1. Let’s Make A Puddle</a:t>
            </a:r>
          </a:p>
          <a:p>
            <a:pPr rtl="0" fontAlgn="base"/>
            <a:br>
              <a:rPr lang="en-CA" b="0" dirty="0">
                <a:effectLst/>
              </a:rPr>
            </a:br>
            <a:r>
              <a:rPr lang="en-CA" sz="2000" b="0" i="0" u="none" strike="noStrike" dirty="0">
                <a:solidFill>
                  <a:srgbClr val="000000"/>
                </a:solidFill>
                <a:effectLst/>
              </a:rPr>
              <a:t>Create your own puddle, imagine this is a puddle found on the farm. </a:t>
            </a:r>
            <a:endParaRPr lang="en-CA" sz="1800" b="0" i="0" u="none" strike="noStrike" dirty="0">
              <a:solidFill>
                <a:srgbClr val="000000"/>
              </a:solidFill>
              <a:effectLst/>
            </a:endParaRPr>
          </a:p>
        </p:txBody>
      </p:sp>
    </p:spTree>
    <p:extLst>
      <p:ext uri="{BB962C8B-B14F-4D97-AF65-F5344CB8AC3E}">
        <p14:creationId xmlns:p14="http://schemas.microsoft.com/office/powerpoint/2010/main" val="1254657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77453-B6B6-2635-3B3F-360E6A52943F}"/>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D6447DD6-2B4B-037A-CF86-AC4F868457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51"/>
          <a:stretch>
            <a:fillRect/>
          </a:stretch>
        </p:blipFill>
        <p:spPr bwMode="auto">
          <a:xfrm>
            <a:off x="0" y="0"/>
            <a:ext cx="62910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375B1F-9E76-1BA3-E71E-ED8A6397ABED}"/>
              </a:ext>
            </a:extLst>
          </p:cNvPr>
          <p:cNvSpPr/>
          <p:nvPr/>
        </p:nvSpPr>
        <p:spPr>
          <a:xfrm>
            <a:off x="6158805"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F7C453DE-E5BD-53F1-1494-67521C864CDD}"/>
              </a:ext>
            </a:extLst>
          </p:cNvPr>
          <p:cNvSpPr txBox="1"/>
          <p:nvPr/>
        </p:nvSpPr>
        <p:spPr>
          <a:xfrm>
            <a:off x="7107382" y="1754711"/>
            <a:ext cx="4627418" cy="3323987"/>
          </a:xfrm>
          <a:prstGeom prst="rect">
            <a:avLst/>
          </a:prstGeom>
          <a:noFill/>
        </p:spPr>
        <p:txBody>
          <a:bodyPr wrap="square">
            <a:spAutoFit/>
          </a:bodyPr>
          <a:lstStyle/>
          <a:p>
            <a:pPr rtl="0">
              <a:buNone/>
            </a:pPr>
            <a:r>
              <a:rPr lang="en-CA" sz="3200" b="1" dirty="0">
                <a:solidFill>
                  <a:srgbClr val="000000"/>
                </a:solidFill>
                <a:latin typeface="+mj-lt"/>
              </a:rPr>
              <a:t>2. The Puddle Evaporates</a:t>
            </a:r>
            <a:br>
              <a:rPr lang="en-CA" b="0" dirty="0">
                <a:effectLst/>
              </a:rPr>
            </a:br>
            <a:endParaRPr lang="en-CA" sz="1800" b="0" i="0" u="none" strike="noStrike" dirty="0">
              <a:solidFill>
                <a:srgbClr val="000000"/>
              </a:solidFill>
              <a:effectLst/>
              <a:latin typeface="Arial" panose="020B0604020202020204" pitchFamily="34" charset="0"/>
            </a:endParaRPr>
          </a:p>
          <a:p>
            <a:pPr rtl="0" fontAlgn="base"/>
            <a:r>
              <a:rPr lang="en-CA" sz="2000" b="0" i="0" u="none" strike="noStrike" dirty="0">
                <a:solidFill>
                  <a:srgbClr val="000000"/>
                </a:solidFill>
                <a:effectLst/>
              </a:rPr>
              <a:t>What is happening to your water art? Why is it disappearing?</a:t>
            </a:r>
            <a:br>
              <a:rPr lang="en-CA" sz="2000" b="0" dirty="0">
                <a:effectLst/>
              </a:rPr>
            </a:br>
            <a:endParaRPr lang="en-CA" sz="2000" b="0" i="0" u="none" strike="noStrike" dirty="0">
              <a:solidFill>
                <a:srgbClr val="000000"/>
              </a:solidFill>
              <a:effectLst/>
            </a:endParaRPr>
          </a:p>
          <a:p>
            <a:pPr rtl="0" fontAlgn="base"/>
            <a:r>
              <a:rPr lang="en-CA" sz="2000" b="0" i="0" u="none" strike="noStrike" dirty="0">
                <a:solidFill>
                  <a:srgbClr val="000000"/>
                </a:solidFill>
                <a:effectLst/>
              </a:rPr>
              <a:t>Outline your puddle</a:t>
            </a:r>
            <a:br>
              <a:rPr lang="en-CA" sz="2000" b="0" dirty="0">
                <a:effectLst/>
              </a:rPr>
            </a:br>
            <a:endParaRPr lang="en-CA" sz="2000" b="0" i="0" u="none" strike="noStrike" dirty="0">
              <a:solidFill>
                <a:srgbClr val="000000"/>
              </a:solidFill>
              <a:effectLst/>
            </a:endParaRPr>
          </a:p>
          <a:p>
            <a:pPr rtl="0" fontAlgn="base"/>
            <a:r>
              <a:rPr lang="en-CA" sz="2000" b="1" i="0" u="none" strike="noStrike" dirty="0">
                <a:solidFill>
                  <a:srgbClr val="000000"/>
                </a:solidFill>
                <a:effectLst/>
              </a:rPr>
              <a:t>Bonus</a:t>
            </a:r>
            <a:r>
              <a:rPr lang="en-CA" sz="2000" b="0" i="0" u="none" strike="noStrike" dirty="0">
                <a:solidFill>
                  <a:srgbClr val="000000"/>
                </a:solidFill>
                <a:effectLst/>
              </a:rPr>
              <a:t> - Can you make your puddle art look like something you might find on a farm?</a:t>
            </a:r>
          </a:p>
        </p:txBody>
      </p:sp>
    </p:spTree>
    <p:extLst>
      <p:ext uri="{BB962C8B-B14F-4D97-AF65-F5344CB8AC3E}">
        <p14:creationId xmlns:p14="http://schemas.microsoft.com/office/powerpoint/2010/main" val="251160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F110480-05C1-213F-894C-287724973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6764"/>
            <a:ext cx="4968387" cy="33112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57F713D-27B1-9149-E3AE-DF91CCF13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64978" cy="33089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BA39E0-449D-4036-3451-399B73C86951}"/>
              </a:ext>
            </a:extLst>
          </p:cNvPr>
          <p:cNvSpPr/>
          <p:nvPr/>
        </p:nvSpPr>
        <p:spPr>
          <a:xfrm>
            <a:off x="4884187"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6FA077FE-0A09-5DC7-CF9D-949143BA8BFE}"/>
              </a:ext>
            </a:extLst>
          </p:cNvPr>
          <p:cNvSpPr/>
          <p:nvPr/>
        </p:nvSpPr>
        <p:spPr>
          <a:xfrm rot="5400000">
            <a:off x="2407456" y="862215"/>
            <a:ext cx="316808" cy="5131723"/>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546A931F-A529-09DF-BF70-B52202EE9245}"/>
              </a:ext>
            </a:extLst>
          </p:cNvPr>
          <p:cNvSpPr txBox="1"/>
          <p:nvPr/>
        </p:nvSpPr>
        <p:spPr>
          <a:xfrm>
            <a:off x="5888182" y="1900949"/>
            <a:ext cx="5527963" cy="3816429"/>
          </a:xfrm>
          <a:prstGeom prst="rect">
            <a:avLst/>
          </a:prstGeom>
          <a:noFill/>
        </p:spPr>
        <p:txBody>
          <a:bodyPr wrap="square">
            <a:spAutoFit/>
          </a:bodyPr>
          <a:lstStyle/>
          <a:p>
            <a:pPr rtl="0">
              <a:buNone/>
            </a:pPr>
            <a:r>
              <a:rPr lang="en-CA" sz="3200" b="1" dirty="0">
                <a:solidFill>
                  <a:srgbClr val="000000"/>
                </a:solidFill>
                <a:latin typeface="+mj-lt"/>
              </a:rPr>
              <a:t>3. The Point Is:</a:t>
            </a:r>
          </a:p>
          <a:p>
            <a:pPr>
              <a:buNone/>
            </a:pPr>
            <a:br>
              <a:rPr lang="en-CA" b="0" dirty="0">
                <a:effectLst/>
              </a:rPr>
            </a:br>
            <a:endParaRPr lang="en-CA" b="0" dirty="0">
              <a:effectLst/>
            </a:endParaRPr>
          </a:p>
          <a:p>
            <a:pPr marL="57150" rtl="0">
              <a:buNone/>
            </a:pPr>
            <a:r>
              <a:rPr lang="en-CA" sz="2000" b="1" i="0" u="none" strike="noStrike" dirty="0">
                <a:solidFill>
                  <a:srgbClr val="000000"/>
                </a:solidFill>
                <a:effectLst/>
              </a:rPr>
              <a:t>Hard ground</a:t>
            </a:r>
            <a:r>
              <a:rPr lang="en-CA" sz="2000" i="0" u="none" strike="noStrike" dirty="0">
                <a:solidFill>
                  <a:srgbClr val="000000"/>
                </a:solidFill>
                <a:effectLst/>
              </a:rPr>
              <a:t> </a:t>
            </a:r>
            <a:r>
              <a:rPr lang="en-CA" sz="2000" b="0" i="0" u="none" strike="noStrike" dirty="0">
                <a:solidFill>
                  <a:srgbClr val="000000"/>
                </a:solidFill>
                <a:effectLst/>
              </a:rPr>
              <a:t>doesn’t drink in the water. </a:t>
            </a:r>
            <a:br>
              <a:rPr lang="en-CA" sz="2000" b="0" i="0" u="none" strike="noStrike" dirty="0">
                <a:solidFill>
                  <a:srgbClr val="000000"/>
                </a:solidFill>
                <a:effectLst/>
              </a:rPr>
            </a:br>
            <a:r>
              <a:rPr lang="en-CA" sz="2000" b="0" i="0" u="none" strike="noStrike" dirty="0">
                <a:solidFill>
                  <a:srgbClr val="000000"/>
                </a:solidFill>
                <a:effectLst/>
              </a:rPr>
              <a:t>So it evaporates fast, or flows off the ground. </a:t>
            </a:r>
            <a:endParaRPr lang="en-CA" sz="2000" b="0" dirty="0">
              <a:effectLst/>
            </a:endParaRPr>
          </a:p>
          <a:p>
            <a:pPr>
              <a:buNone/>
            </a:pPr>
            <a:br>
              <a:rPr lang="en-CA" sz="2000" b="0" dirty="0">
                <a:effectLst/>
              </a:rPr>
            </a:br>
            <a:endParaRPr lang="en-CA" sz="2000" b="0" dirty="0">
              <a:effectLst/>
            </a:endParaRPr>
          </a:p>
          <a:p>
            <a:pPr marL="57150" rtl="0">
              <a:buNone/>
            </a:pPr>
            <a:r>
              <a:rPr lang="en-CA" sz="2000" b="1" i="0" u="none" strike="noStrike" dirty="0">
                <a:solidFill>
                  <a:srgbClr val="000000"/>
                </a:solidFill>
                <a:effectLst/>
              </a:rPr>
              <a:t>Healthy farm soil</a:t>
            </a:r>
            <a:r>
              <a:rPr lang="en-CA" sz="2000" b="0" i="0" u="none" strike="noStrike" dirty="0">
                <a:solidFill>
                  <a:srgbClr val="000000"/>
                </a:solidFill>
                <a:effectLst/>
              </a:rPr>
              <a:t> is like a </a:t>
            </a:r>
            <a:r>
              <a:rPr lang="en-CA" sz="2000" b="1" i="0" u="none" strike="noStrike" dirty="0">
                <a:solidFill>
                  <a:srgbClr val="000000"/>
                </a:solidFill>
                <a:effectLst/>
              </a:rPr>
              <a:t>sponge</a:t>
            </a:r>
            <a:r>
              <a:rPr lang="en-CA" sz="2000" b="0" i="0" u="none" strike="noStrike" dirty="0">
                <a:solidFill>
                  <a:srgbClr val="000000"/>
                </a:solidFill>
                <a:effectLst/>
              </a:rPr>
              <a:t>! It soaks up water and holds it tight for the plants.</a:t>
            </a:r>
            <a:endParaRPr lang="en-CA" sz="2000" b="0" dirty="0">
              <a:effectLst/>
            </a:endParaRPr>
          </a:p>
          <a:p>
            <a:pPr>
              <a:buNone/>
            </a:pPr>
            <a:br>
              <a:rPr lang="en-CA" b="0" dirty="0">
                <a:effectLst/>
              </a:rPr>
            </a:br>
            <a:br>
              <a:rPr lang="en-CA" b="0" dirty="0">
                <a:effectLst/>
              </a:rPr>
            </a:br>
            <a:endParaRPr lang="fr-CA" dirty="0"/>
          </a:p>
        </p:txBody>
      </p:sp>
    </p:spTree>
    <p:extLst>
      <p:ext uri="{BB962C8B-B14F-4D97-AF65-F5344CB8AC3E}">
        <p14:creationId xmlns:p14="http://schemas.microsoft.com/office/powerpoint/2010/main" val="419859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DB12-F2B7-EDD1-FF85-AE8C111E6B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33077D-C741-832E-01E7-E180AB84919F}"/>
              </a:ext>
            </a:extLst>
          </p:cNvPr>
          <p:cNvPicPr>
            <a:picLocks noChangeAspect="1"/>
          </p:cNvPicPr>
          <p:nvPr/>
        </p:nvPicPr>
        <p:blipFill>
          <a:blip r:embed="rId3"/>
          <a:srcRect t="4356" b="11111"/>
          <a:stretch>
            <a:fillRect/>
          </a:stretch>
        </p:blipFill>
        <p:spPr>
          <a:xfrm>
            <a:off x="4988560" y="0"/>
            <a:ext cx="8605455" cy="6858000"/>
          </a:xfrm>
          <a:prstGeom prst="rect">
            <a:avLst/>
          </a:prstGeom>
        </p:spPr>
      </p:pic>
      <p:sp>
        <p:nvSpPr>
          <p:cNvPr id="6" name="TextBox 5">
            <a:extLst>
              <a:ext uri="{FF2B5EF4-FFF2-40B4-BE49-F238E27FC236}">
                <a16:creationId xmlns:a16="http://schemas.microsoft.com/office/drawing/2014/main" id="{FC9D0B4E-DCDB-4AEA-07F8-37964733CD5A}"/>
              </a:ext>
            </a:extLst>
          </p:cNvPr>
          <p:cNvSpPr txBox="1"/>
          <p:nvPr/>
        </p:nvSpPr>
        <p:spPr>
          <a:xfrm>
            <a:off x="917032" y="4008060"/>
            <a:ext cx="5077367" cy="1446550"/>
          </a:xfrm>
          <a:prstGeom prst="rect">
            <a:avLst/>
          </a:prstGeom>
          <a:noFill/>
        </p:spPr>
        <p:txBody>
          <a:bodyPr wrap="square" rtlCol="0">
            <a:spAutoFit/>
          </a:bodyPr>
          <a:lstStyle/>
          <a:p>
            <a:r>
              <a:rPr lang="en-CA" sz="8800" b="1" dirty="0">
                <a:solidFill>
                  <a:srgbClr val="C7922C"/>
                </a:solidFill>
                <a:latin typeface="+mj-lt"/>
              </a:rPr>
              <a:t>Option 2:</a:t>
            </a:r>
            <a:endParaRPr lang="en-CA" sz="28700" b="0" dirty="0">
              <a:solidFill>
                <a:srgbClr val="C7922C"/>
              </a:solidFill>
              <a:effectLst/>
              <a:latin typeface="+mj-lt"/>
            </a:endParaRPr>
          </a:p>
        </p:txBody>
      </p:sp>
      <p:sp>
        <p:nvSpPr>
          <p:cNvPr id="7" name="TextBox 6">
            <a:extLst>
              <a:ext uri="{FF2B5EF4-FFF2-40B4-BE49-F238E27FC236}">
                <a16:creationId xmlns:a16="http://schemas.microsoft.com/office/drawing/2014/main" id="{D3FBE25B-3F31-4FF9-ABC0-8F00ED9DAB71}"/>
              </a:ext>
            </a:extLst>
          </p:cNvPr>
          <p:cNvSpPr txBox="1"/>
          <p:nvPr/>
        </p:nvSpPr>
        <p:spPr>
          <a:xfrm>
            <a:off x="2065112" y="5227260"/>
            <a:ext cx="6012088" cy="523220"/>
          </a:xfrm>
          <a:prstGeom prst="rect">
            <a:avLst/>
          </a:prstGeom>
          <a:noFill/>
        </p:spPr>
        <p:txBody>
          <a:bodyPr wrap="square" rtlCol="0">
            <a:spAutoFit/>
          </a:bodyPr>
          <a:lstStyle/>
          <a:p>
            <a:r>
              <a:rPr lang="en-CA" sz="2800" dirty="0">
                <a:solidFill>
                  <a:srgbClr val="C7922C"/>
                </a:solidFill>
              </a:rPr>
              <a:t>Soil Secrets &amp; Evaporation!</a:t>
            </a:r>
            <a:endParaRPr lang="en-CA" sz="6000" dirty="0">
              <a:solidFill>
                <a:srgbClr val="C7922C"/>
              </a:solidFill>
              <a:effectLst/>
            </a:endParaRPr>
          </a:p>
        </p:txBody>
      </p:sp>
    </p:spTree>
    <p:extLst>
      <p:ext uri="{BB962C8B-B14F-4D97-AF65-F5344CB8AC3E}">
        <p14:creationId xmlns:p14="http://schemas.microsoft.com/office/powerpoint/2010/main" val="2294744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B13AE-38AF-6142-9625-B9F5F63334CB}"/>
              </a:ext>
            </a:extLst>
          </p:cNvPr>
          <p:cNvSpPr txBox="1"/>
          <p:nvPr/>
        </p:nvSpPr>
        <p:spPr>
          <a:xfrm>
            <a:off x="7051964" y="1399118"/>
            <a:ext cx="4156364" cy="4401205"/>
          </a:xfrm>
          <a:prstGeom prst="rect">
            <a:avLst/>
          </a:prstGeom>
          <a:noFill/>
        </p:spPr>
        <p:txBody>
          <a:bodyPr wrap="square">
            <a:spAutoFit/>
          </a:bodyPr>
          <a:lstStyle/>
          <a:p>
            <a:pPr rtl="0">
              <a:buNone/>
            </a:pPr>
            <a:r>
              <a:rPr lang="en-CA" sz="3200" b="1" i="0" u="none" strike="noStrike" dirty="0">
                <a:solidFill>
                  <a:srgbClr val="000000"/>
                </a:solidFill>
                <a:effectLst/>
                <a:latin typeface="+mj-lt"/>
              </a:rPr>
              <a:t>Let’s Begin Our Soil Experiment </a:t>
            </a:r>
            <a:endParaRPr lang="en-CA" sz="3200" b="0" dirty="0">
              <a:effectLst/>
              <a:latin typeface="+mj-lt"/>
            </a:endParaRPr>
          </a:p>
          <a:p>
            <a:pPr>
              <a:buNone/>
            </a:pPr>
            <a:br>
              <a:rPr lang="en-CA" b="0" dirty="0">
                <a:effectLst/>
              </a:rPr>
            </a:br>
            <a:endParaRPr lang="en-CA" b="0" dirty="0">
              <a:effectLst/>
            </a:endParaRPr>
          </a:p>
          <a:p>
            <a:pPr rtl="0">
              <a:buNone/>
            </a:pPr>
            <a:r>
              <a:rPr lang="en-CA" sz="2000" b="0" i="0" u="none" strike="noStrike" dirty="0">
                <a:solidFill>
                  <a:srgbClr val="000000"/>
                </a:solidFill>
                <a:effectLst/>
              </a:rPr>
              <a:t>You will need:</a:t>
            </a:r>
            <a:br>
              <a:rPr lang="en-CA" sz="2000" b="0" dirty="0">
                <a:effectLst/>
              </a:rPr>
            </a:br>
            <a:endParaRPr lang="en-CA" sz="2000" b="0" i="0" u="none" strike="noStrike" dirty="0">
              <a:solidFill>
                <a:srgbClr val="000000"/>
              </a:solidFill>
              <a:effectLst/>
            </a:endParaRPr>
          </a:p>
          <a:p>
            <a:pPr rtl="0" fontAlgn="base"/>
            <a:r>
              <a:rPr lang="en-CA" sz="2000" b="0" i="0" u="none" strike="noStrike" dirty="0">
                <a:solidFill>
                  <a:srgbClr val="000000"/>
                </a:solidFill>
                <a:effectLst/>
              </a:rPr>
              <a:t>2 shallow trays</a:t>
            </a:r>
          </a:p>
          <a:p>
            <a:pPr rtl="0" fontAlgn="base"/>
            <a:r>
              <a:rPr lang="en-CA" sz="2000" b="0" i="0" u="none" strike="noStrike" dirty="0">
                <a:solidFill>
                  <a:srgbClr val="000000"/>
                </a:solidFill>
                <a:effectLst/>
              </a:rPr>
              <a:t>Sand and clay rich soil </a:t>
            </a:r>
            <a:br>
              <a:rPr lang="en-CA" sz="2000" b="0" i="0" u="none" strike="noStrike" dirty="0">
                <a:solidFill>
                  <a:srgbClr val="000000"/>
                </a:solidFill>
                <a:effectLst/>
              </a:rPr>
            </a:br>
            <a:r>
              <a:rPr lang="en-CA" sz="2000" b="0" i="0" u="none" strike="noStrike" dirty="0">
                <a:solidFill>
                  <a:srgbClr val="000000"/>
                </a:solidFill>
                <a:effectLst/>
              </a:rPr>
              <a:t>(like potting soil)</a:t>
            </a:r>
          </a:p>
          <a:p>
            <a:pPr rtl="0" fontAlgn="base"/>
            <a:r>
              <a:rPr lang="en-CA" sz="2000" b="0" i="0" u="none" strike="noStrike" dirty="0">
                <a:solidFill>
                  <a:srgbClr val="000000"/>
                </a:solidFill>
                <a:effectLst/>
              </a:rPr>
              <a:t>Measuring cup to ensure equal water distribution to both trays</a:t>
            </a:r>
          </a:p>
          <a:p>
            <a:pPr>
              <a:buNone/>
            </a:pPr>
            <a:br>
              <a:rPr lang="en-CA" sz="2000" b="0" dirty="0">
                <a:effectLst/>
              </a:rPr>
            </a:br>
            <a:endParaRPr lang="fr-CA" sz="2000" dirty="0"/>
          </a:p>
        </p:txBody>
      </p:sp>
      <p:pic>
        <p:nvPicPr>
          <p:cNvPr id="12290" name="Picture 2">
            <a:extLst>
              <a:ext uri="{FF2B5EF4-FFF2-40B4-BE49-F238E27FC236}">
                <a16:creationId xmlns:a16="http://schemas.microsoft.com/office/drawing/2014/main" id="{9ED58C93-56A4-D9FA-B6F6-FD47449AB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03" y="1814946"/>
            <a:ext cx="6400799" cy="36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38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0CF3E-13CD-D210-3F37-6A66AA060FB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E6A75B9-C8DA-E8D9-E9DB-B68D71EA3637}"/>
              </a:ext>
            </a:extLst>
          </p:cNvPr>
          <p:cNvSpPr txBox="1"/>
          <p:nvPr/>
        </p:nvSpPr>
        <p:spPr>
          <a:xfrm>
            <a:off x="7051963" y="1884027"/>
            <a:ext cx="4156364" cy="3600986"/>
          </a:xfrm>
          <a:prstGeom prst="rect">
            <a:avLst/>
          </a:prstGeom>
          <a:noFill/>
        </p:spPr>
        <p:txBody>
          <a:bodyPr wrap="square">
            <a:spAutoFit/>
          </a:bodyPr>
          <a:lstStyle/>
          <a:p>
            <a:pPr rtl="0">
              <a:buNone/>
            </a:pPr>
            <a:r>
              <a:rPr lang="en-CA" sz="3200" b="1" i="0" u="none" strike="noStrike" dirty="0">
                <a:solidFill>
                  <a:srgbClr val="000000"/>
                </a:solidFill>
                <a:effectLst/>
                <a:latin typeface="+mj-lt"/>
              </a:rPr>
              <a:t>1. Your Turn!</a:t>
            </a:r>
            <a:endParaRPr lang="en-CA" sz="3200" b="0" dirty="0">
              <a:effectLst/>
              <a:latin typeface="+mj-lt"/>
            </a:endParaRPr>
          </a:p>
          <a:p>
            <a:pPr>
              <a:buNone/>
            </a:pPr>
            <a:br>
              <a:rPr lang="en-CA" b="0" dirty="0">
                <a:effectLst/>
              </a:rPr>
            </a:br>
            <a:endParaRPr lang="en-CA" b="0" dirty="0">
              <a:effectLst/>
            </a:endParaRPr>
          </a:p>
          <a:p>
            <a:pPr fontAlgn="base"/>
            <a:r>
              <a:rPr lang="en-CA" sz="2000" b="1" dirty="0">
                <a:solidFill>
                  <a:srgbClr val="000000"/>
                </a:solidFill>
              </a:rPr>
              <a:t>Add Water: </a:t>
            </a:r>
            <a:r>
              <a:rPr lang="en-CA" sz="2000" dirty="0">
                <a:solidFill>
                  <a:srgbClr val="000000"/>
                </a:solidFill>
              </a:rPr>
              <a:t>Carefully pour the same amount of water (like 1/4 cup) into each tray.</a:t>
            </a:r>
            <a:br>
              <a:rPr lang="en-CA" sz="2000" dirty="0">
                <a:solidFill>
                  <a:srgbClr val="000000"/>
                </a:solidFill>
              </a:rPr>
            </a:br>
            <a:endParaRPr lang="en-CA" sz="2000" dirty="0">
              <a:solidFill>
                <a:srgbClr val="000000"/>
              </a:solidFill>
            </a:endParaRPr>
          </a:p>
          <a:p>
            <a:pPr fontAlgn="base"/>
            <a:r>
              <a:rPr lang="en-CA" sz="2000" b="1" dirty="0">
                <a:solidFill>
                  <a:srgbClr val="000000"/>
                </a:solidFill>
              </a:rPr>
              <a:t>Make it Damp: </a:t>
            </a:r>
            <a:r>
              <a:rPr lang="en-CA" sz="2000" dirty="0">
                <a:solidFill>
                  <a:srgbClr val="000000"/>
                </a:solidFill>
              </a:rPr>
              <a:t>Make sure the soil in both trays gets nice and wet all over</a:t>
            </a:r>
          </a:p>
          <a:p>
            <a:pPr>
              <a:buNone/>
            </a:pPr>
            <a:br>
              <a:rPr lang="en-CA" sz="2000" b="0" dirty="0">
                <a:effectLst/>
              </a:rPr>
            </a:br>
            <a:endParaRPr lang="fr-CA" sz="2000" dirty="0"/>
          </a:p>
        </p:txBody>
      </p:sp>
      <p:pic>
        <p:nvPicPr>
          <p:cNvPr id="13314" name="Picture 2">
            <a:extLst>
              <a:ext uri="{FF2B5EF4-FFF2-40B4-BE49-F238E27FC236}">
                <a16:creationId xmlns:a16="http://schemas.microsoft.com/office/drawing/2014/main" id="{6B8FAB79-0893-2F87-5002-098753B21D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2"/>
          <a:stretch>
            <a:fillRect/>
          </a:stretch>
        </p:blipFill>
        <p:spPr bwMode="auto">
          <a:xfrm>
            <a:off x="0" y="0"/>
            <a:ext cx="6289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01651BC-11FA-F35E-7E5F-7DB144428F70}"/>
              </a:ext>
            </a:extLst>
          </p:cNvPr>
          <p:cNvSpPr/>
          <p:nvPr/>
        </p:nvSpPr>
        <p:spPr>
          <a:xfrm>
            <a:off x="6006405"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69500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1346A-38A3-14C9-4767-FCA612F4716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65489D0-F11D-52C5-D135-F4B49A6DBC86}"/>
              </a:ext>
            </a:extLst>
          </p:cNvPr>
          <p:cNvSpPr txBox="1"/>
          <p:nvPr/>
        </p:nvSpPr>
        <p:spPr>
          <a:xfrm>
            <a:off x="7051962" y="734099"/>
            <a:ext cx="4336473" cy="7171194"/>
          </a:xfrm>
          <a:prstGeom prst="rect">
            <a:avLst/>
          </a:prstGeom>
          <a:noFill/>
        </p:spPr>
        <p:txBody>
          <a:bodyPr wrap="square">
            <a:spAutoFit/>
          </a:bodyPr>
          <a:lstStyle/>
          <a:p>
            <a:pPr rtl="0">
              <a:buNone/>
            </a:pPr>
            <a:r>
              <a:rPr lang="en-CA" sz="3200" b="1" i="0" u="none" strike="noStrike" dirty="0">
                <a:solidFill>
                  <a:srgbClr val="000000"/>
                </a:solidFill>
                <a:effectLst/>
                <a:latin typeface="+mj-lt"/>
              </a:rPr>
              <a:t>2. </a:t>
            </a:r>
            <a:r>
              <a:rPr lang="en-CA" sz="3200" b="1" dirty="0">
                <a:solidFill>
                  <a:srgbClr val="000000"/>
                </a:solidFill>
                <a:latin typeface="+mj-lt"/>
              </a:rPr>
              <a:t>Let’s Add Some Sun (or Light)</a:t>
            </a:r>
            <a:endParaRPr lang="en-CA" sz="3200" b="0" dirty="0">
              <a:effectLst/>
              <a:latin typeface="+mj-lt"/>
            </a:endParaRPr>
          </a:p>
          <a:p>
            <a:pPr>
              <a:buNone/>
            </a:pPr>
            <a:br>
              <a:rPr lang="en-CA" b="0" dirty="0">
                <a:effectLst/>
              </a:rPr>
            </a:br>
            <a:endParaRPr lang="en-CA" b="0" dirty="0">
              <a:effectLst/>
            </a:endParaRPr>
          </a:p>
          <a:p>
            <a:pPr fontAlgn="base"/>
            <a:r>
              <a:rPr lang="en-CA" sz="2000" b="1" dirty="0">
                <a:solidFill>
                  <a:srgbClr val="000000"/>
                </a:solidFill>
              </a:rPr>
              <a:t>Find a Sunny Spot: </a:t>
            </a:r>
            <a:r>
              <a:rPr lang="en-CA" sz="2000" dirty="0">
                <a:solidFill>
                  <a:srgbClr val="000000"/>
                </a:solidFill>
              </a:rPr>
              <a:t>Put both of your soil trays in a sunny window or right under a bright lamp.</a:t>
            </a:r>
            <a:br>
              <a:rPr lang="en-CA" sz="2000" dirty="0">
                <a:solidFill>
                  <a:srgbClr val="000000"/>
                </a:solidFill>
              </a:rPr>
            </a:br>
            <a:endParaRPr lang="en-CA" sz="2000" b="1" dirty="0">
              <a:solidFill>
                <a:srgbClr val="000000"/>
              </a:solidFill>
            </a:endParaRPr>
          </a:p>
          <a:p>
            <a:pPr fontAlgn="base"/>
            <a:r>
              <a:rPr lang="en-CA" sz="2000" b="1" dirty="0">
                <a:solidFill>
                  <a:srgbClr val="000000"/>
                </a:solidFill>
              </a:rPr>
              <a:t>Watch Closely: </a:t>
            </a:r>
            <a:r>
              <a:rPr lang="en-CA" sz="2000" dirty="0">
                <a:solidFill>
                  <a:srgbClr val="000000"/>
                </a:solidFill>
              </a:rPr>
              <a:t>Check your trays every day! Which tray's soil gets dry first?</a:t>
            </a:r>
            <a:br>
              <a:rPr lang="en-CA" sz="2000" dirty="0">
                <a:solidFill>
                  <a:srgbClr val="000000"/>
                </a:solidFill>
              </a:rPr>
            </a:br>
            <a:endParaRPr lang="en-CA" sz="2000" dirty="0">
              <a:solidFill>
                <a:srgbClr val="000000"/>
              </a:solidFill>
            </a:endParaRPr>
          </a:p>
          <a:p>
            <a:pPr fontAlgn="base"/>
            <a:r>
              <a:rPr lang="en-CA" sz="2000" b="1" dirty="0">
                <a:solidFill>
                  <a:srgbClr val="000000"/>
                </a:solidFill>
              </a:rPr>
              <a:t>Draw or Write: </a:t>
            </a:r>
            <a:r>
              <a:rPr lang="en-CA" sz="2000" dirty="0">
                <a:solidFill>
                  <a:srgbClr val="000000"/>
                </a:solidFill>
              </a:rPr>
              <a:t>In your science notebook,</a:t>
            </a:r>
            <a:r>
              <a:rPr lang="en-CA" sz="2000" b="1" dirty="0">
                <a:solidFill>
                  <a:srgbClr val="000000"/>
                </a:solidFill>
              </a:rPr>
              <a:t> draw what you see </a:t>
            </a:r>
            <a:r>
              <a:rPr lang="en-CA" sz="2000" dirty="0">
                <a:solidFill>
                  <a:srgbClr val="000000"/>
                </a:solidFill>
              </a:rPr>
              <a:t>or</a:t>
            </a:r>
            <a:r>
              <a:rPr lang="en-CA" sz="2000" b="1" dirty="0">
                <a:solidFill>
                  <a:srgbClr val="000000"/>
                </a:solidFill>
              </a:rPr>
              <a:t> write down what happens </a:t>
            </a:r>
            <a:r>
              <a:rPr lang="en-CA" sz="2000" dirty="0">
                <a:solidFill>
                  <a:srgbClr val="000000"/>
                </a:solidFill>
              </a:rPr>
              <a:t>to the water in each tray.</a:t>
            </a:r>
          </a:p>
          <a:p>
            <a:pPr>
              <a:buNone/>
            </a:pPr>
            <a:br>
              <a:rPr lang="en-CA" sz="2000" dirty="0"/>
            </a:br>
            <a:br>
              <a:rPr lang="en-CA" sz="2000" dirty="0"/>
            </a:br>
            <a:br>
              <a:rPr lang="en-CA" sz="2000" dirty="0"/>
            </a:br>
            <a:endParaRPr lang="fr-CA" sz="2000" dirty="0"/>
          </a:p>
          <a:p>
            <a:pPr>
              <a:buNone/>
            </a:pPr>
            <a:br>
              <a:rPr lang="en-CA" sz="2000" b="0" dirty="0">
                <a:effectLst/>
              </a:rPr>
            </a:br>
            <a:endParaRPr lang="fr-CA" sz="2000" dirty="0"/>
          </a:p>
        </p:txBody>
      </p:sp>
      <p:sp>
        <p:nvSpPr>
          <p:cNvPr id="12" name="Rectangle 11">
            <a:extLst>
              <a:ext uri="{FF2B5EF4-FFF2-40B4-BE49-F238E27FC236}">
                <a16:creationId xmlns:a16="http://schemas.microsoft.com/office/drawing/2014/main" id="{FD2EB0B8-A632-28E5-6750-B42EAC7DBC1A}"/>
              </a:ext>
            </a:extLst>
          </p:cNvPr>
          <p:cNvSpPr/>
          <p:nvPr/>
        </p:nvSpPr>
        <p:spPr>
          <a:xfrm>
            <a:off x="6006405"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362" name="Picture 2">
            <a:extLst>
              <a:ext uri="{FF2B5EF4-FFF2-40B4-BE49-F238E27FC236}">
                <a16:creationId xmlns:a16="http://schemas.microsoft.com/office/drawing/2014/main" id="{AB706C31-D34A-22A8-1702-FC350ED93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332" y="734290"/>
            <a:ext cx="4476654" cy="541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10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07EA-4F01-BEB6-BF48-187F4DAB54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74F902-7DEC-DC8B-0C33-FEB2F738D56A}"/>
              </a:ext>
            </a:extLst>
          </p:cNvPr>
          <p:cNvSpPr txBox="1"/>
          <p:nvPr/>
        </p:nvSpPr>
        <p:spPr>
          <a:xfrm>
            <a:off x="1751856" y="2166151"/>
            <a:ext cx="8688288" cy="3046988"/>
          </a:xfrm>
          <a:prstGeom prst="rect">
            <a:avLst/>
          </a:prstGeom>
          <a:noFill/>
        </p:spPr>
        <p:txBody>
          <a:bodyPr wrap="square" rtlCol="0">
            <a:spAutoFit/>
          </a:bodyPr>
          <a:lstStyle/>
          <a:p>
            <a:pPr algn="ctr"/>
            <a:r>
              <a:rPr lang="en-CA" sz="2400" dirty="0"/>
              <a:t>These lessons are designed to empower you in leading engaging, hands-on STEAM activities that directly connect with the Ontario Science curriculum. We understand that every classroom is unique, so each lesson offers a variety of options for implementation. Choose the approach that best suits your students and learning environment.</a:t>
            </a:r>
            <a:endParaRPr lang="en-CA" sz="2400" b="0" dirty="0">
              <a:effectLst/>
            </a:endParaRPr>
          </a:p>
          <a:p>
            <a:pPr algn="ctr"/>
            <a:br>
              <a:rPr lang="en-CA" sz="2400" dirty="0"/>
            </a:br>
            <a:endParaRPr lang="fr-CA" sz="2400" dirty="0"/>
          </a:p>
        </p:txBody>
      </p:sp>
      <p:sp>
        <p:nvSpPr>
          <p:cNvPr id="2" name="Rectangle 1">
            <a:extLst>
              <a:ext uri="{FF2B5EF4-FFF2-40B4-BE49-F238E27FC236}">
                <a16:creationId xmlns:a16="http://schemas.microsoft.com/office/drawing/2014/main" id="{E7F5B455-C1B2-A272-8A58-FB64A0FD257D}"/>
              </a:ext>
            </a:extLst>
          </p:cNvPr>
          <p:cNvSpPr/>
          <p:nvPr/>
        </p:nvSpPr>
        <p:spPr>
          <a:xfrm>
            <a:off x="0" y="6525087"/>
            <a:ext cx="12192000" cy="332912"/>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25015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DA22-6655-7AAC-CDEA-3A38A83A3D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0E170B-4FBB-92E7-31C1-01722221E451}"/>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23C0C1E4-B0AB-C2FA-BE40-B1B1BA98D970}"/>
              </a:ext>
            </a:extLst>
          </p:cNvPr>
          <p:cNvSpPr txBox="1"/>
          <p:nvPr/>
        </p:nvSpPr>
        <p:spPr>
          <a:xfrm>
            <a:off x="0" y="2359908"/>
            <a:ext cx="12191999" cy="1323439"/>
          </a:xfrm>
          <a:prstGeom prst="rect">
            <a:avLst/>
          </a:prstGeom>
          <a:noFill/>
        </p:spPr>
        <p:txBody>
          <a:bodyPr wrap="square" rtlCol="0">
            <a:spAutoFit/>
          </a:bodyPr>
          <a:lstStyle/>
          <a:p>
            <a:pPr algn="ctr"/>
            <a:r>
              <a:rPr lang="en-CA" sz="8000" b="1" dirty="0">
                <a:solidFill>
                  <a:schemeClr val="bg1"/>
                </a:solidFill>
                <a:effectLst/>
                <a:latin typeface="+mj-lt"/>
              </a:rPr>
              <a:t>Connect to Farming</a:t>
            </a:r>
            <a:endParaRPr lang="en-CA" sz="4800" dirty="0">
              <a:solidFill>
                <a:schemeClr val="bg1"/>
              </a:solidFill>
              <a:effectLst/>
            </a:endParaRPr>
          </a:p>
        </p:txBody>
      </p:sp>
    </p:spTree>
    <p:extLst>
      <p:ext uri="{BB962C8B-B14F-4D97-AF65-F5344CB8AC3E}">
        <p14:creationId xmlns:p14="http://schemas.microsoft.com/office/powerpoint/2010/main" val="3785367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7293-E9E3-023E-CF49-791C3689A558}"/>
            </a:ext>
          </a:extLst>
        </p:cNvPr>
        <p:cNvGrpSpPr/>
        <p:nvPr/>
      </p:nvGrpSpPr>
      <p:grpSpPr>
        <a:xfrm>
          <a:off x="0" y="0"/>
          <a:ext cx="0" cy="0"/>
          <a:chOff x="0" y="0"/>
          <a:chExt cx="0" cy="0"/>
        </a:xfrm>
      </p:grpSpPr>
      <p:pic>
        <p:nvPicPr>
          <p:cNvPr id="3" name="Online Media 2" descr="What Are Cover Crops?">
            <a:hlinkClick r:id="" action="ppaction://media"/>
            <a:extLst>
              <a:ext uri="{FF2B5EF4-FFF2-40B4-BE49-F238E27FC236}">
                <a16:creationId xmlns:a16="http://schemas.microsoft.com/office/drawing/2014/main" id="{0C8E007B-31AC-32FB-DC4E-330C81A7E7DE}"/>
              </a:ext>
            </a:extLst>
          </p:cNvPr>
          <p:cNvPicPr>
            <a:picLocks noRot="1" noChangeAspect="1"/>
          </p:cNvPicPr>
          <p:nvPr>
            <a:videoFile r:link="rId1"/>
          </p:nvPr>
        </p:nvPicPr>
        <p:blipFill>
          <a:blip r:embed="rId4"/>
          <a:stretch>
            <a:fillRect/>
          </a:stretch>
        </p:blipFill>
        <p:spPr>
          <a:xfrm>
            <a:off x="903977" y="1995055"/>
            <a:ext cx="4960456" cy="2802658"/>
          </a:xfrm>
          <a:prstGeom prst="rect">
            <a:avLst/>
          </a:prstGeom>
        </p:spPr>
      </p:pic>
      <p:sp>
        <p:nvSpPr>
          <p:cNvPr id="6" name="TextBox 5">
            <a:extLst>
              <a:ext uri="{FF2B5EF4-FFF2-40B4-BE49-F238E27FC236}">
                <a16:creationId xmlns:a16="http://schemas.microsoft.com/office/drawing/2014/main" id="{F53B360D-7C3E-3E79-E476-C71BFB170634}"/>
              </a:ext>
            </a:extLst>
          </p:cNvPr>
          <p:cNvSpPr txBox="1"/>
          <p:nvPr/>
        </p:nvSpPr>
        <p:spPr>
          <a:xfrm>
            <a:off x="7051962" y="1842463"/>
            <a:ext cx="4336473" cy="4867999"/>
          </a:xfrm>
          <a:prstGeom prst="rect">
            <a:avLst/>
          </a:prstGeom>
          <a:noFill/>
        </p:spPr>
        <p:txBody>
          <a:bodyPr wrap="square">
            <a:spAutoFit/>
          </a:bodyPr>
          <a:lstStyle/>
          <a:p>
            <a:pPr rtl="0">
              <a:buNone/>
            </a:pPr>
            <a:r>
              <a:rPr lang="en-CA" sz="3200" b="1" i="0" u="none" strike="noStrike" dirty="0">
                <a:solidFill>
                  <a:srgbClr val="000000"/>
                </a:solidFill>
                <a:effectLst/>
                <a:latin typeface="+mj-lt"/>
              </a:rPr>
              <a:t>Connect to Farming:</a:t>
            </a:r>
            <a:endParaRPr lang="en-CA" sz="2000" dirty="0"/>
          </a:p>
          <a:p>
            <a:pPr>
              <a:spcBef>
                <a:spcPts val="1800"/>
              </a:spcBef>
              <a:spcAft>
                <a:spcPts val="400"/>
              </a:spcAft>
            </a:pPr>
            <a:r>
              <a:rPr lang="en-CA" sz="2000" b="1" dirty="0">
                <a:solidFill>
                  <a:srgbClr val="000000"/>
                </a:solidFill>
              </a:rPr>
              <a:t>Soil's Green Blanket: Cover Crops!</a:t>
            </a:r>
            <a:br>
              <a:rPr lang="en-CA" sz="2000" dirty="0"/>
            </a:br>
            <a:endParaRPr lang="en-CA" sz="2000" dirty="0">
              <a:solidFill>
                <a:srgbClr val="000000"/>
              </a:solidFill>
            </a:endParaRPr>
          </a:p>
          <a:p>
            <a:pPr fontAlgn="base"/>
            <a:r>
              <a:rPr lang="en-CA" sz="2000" b="1" dirty="0">
                <a:solidFill>
                  <a:srgbClr val="000000"/>
                </a:solidFill>
              </a:rPr>
              <a:t>Guess what?</a:t>
            </a:r>
            <a:r>
              <a:rPr lang="en-CA" sz="2000" dirty="0">
                <a:solidFill>
                  <a:srgbClr val="000000"/>
                </a:solidFill>
              </a:rPr>
              <a:t> Farmers have </a:t>
            </a:r>
            <a:r>
              <a:rPr lang="en-CA" sz="2000" i="1" dirty="0">
                <a:solidFill>
                  <a:srgbClr val="000000"/>
                </a:solidFill>
              </a:rPr>
              <a:t>another</a:t>
            </a:r>
            <a:r>
              <a:rPr lang="en-CA" sz="2000" dirty="0">
                <a:solidFill>
                  <a:srgbClr val="000000"/>
                </a:solidFill>
              </a:rPr>
              <a:t> smart trick to keep water in their soil!</a:t>
            </a:r>
            <a:br>
              <a:rPr lang="en-CA" sz="2000" dirty="0"/>
            </a:br>
            <a:endParaRPr lang="en-CA" sz="2000" dirty="0">
              <a:solidFill>
                <a:srgbClr val="000000"/>
              </a:solidFill>
            </a:endParaRPr>
          </a:p>
          <a:p>
            <a:pPr fontAlgn="base"/>
            <a:r>
              <a:rPr lang="en-CA" sz="2000" dirty="0">
                <a:solidFill>
                  <a:srgbClr val="000000"/>
                </a:solidFill>
              </a:rPr>
              <a:t>They plant special "helper" plants called </a:t>
            </a:r>
            <a:r>
              <a:rPr lang="en-CA" sz="2000" b="1" dirty="0">
                <a:solidFill>
                  <a:srgbClr val="000000"/>
                </a:solidFill>
              </a:rPr>
              <a:t>Cover Crops</a:t>
            </a:r>
            <a:r>
              <a:rPr lang="en-CA" sz="2000" dirty="0">
                <a:solidFill>
                  <a:srgbClr val="000000"/>
                </a:solidFill>
              </a:rPr>
              <a:t>.</a:t>
            </a:r>
          </a:p>
          <a:p>
            <a:pPr>
              <a:buNone/>
            </a:pPr>
            <a:br>
              <a:rPr lang="en-CA" sz="2000" dirty="0"/>
            </a:br>
            <a:br>
              <a:rPr lang="en-CA" sz="2000" dirty="0"/>
            </a:br>
            <a:br>
              <a:rPr lang="en-CA" sz="2000" dirty="0"/>
            </a:br>
            <a:endParaRPr lang="fr-CA" sz="2000" dirty="0"/>
          </a:p>
          <a:p>
            <a:pPr>
              <a:buNone/>
            </a:pPr>
            <a:br>
              <a:rPr lang="en-CA" sz="2000" b="0" dirty="0">
                <a:effectLst/>
              </a:rPr>
            </a:br>
            <a:endParaRPr lang="fr-CA" sz="2000" dirty="0"/>
          </a:p>
        </p:txBody>
      </p:sp>
    </p:spTree>
    <p:extLst>
      <p:ext uri="{BB962C8B-B14F-4D97-AF65-F5344CB8AC3E}">
        <p14:creationId xmlns:p14="http://schemas.microsoft.com/office/powerpoint/2010/main" val="38811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1F232-B337-F4B6-E7AE-4A48837F51D9}"/>
            </a:ext>
          </a:extLst>
        </p:cNvPr>
        <p:cNvGrpSpPr/>
        <p:nvPr/>
      </p:nvGrpSpPr>
      <p:grpSpPr>
        <a:xfrm>
          <a:off x="0" y="0"/>
          <a:ext cx="0" cy="0"/>
          <a:chOff x="0" y="0"/>
          <a:chExt cx="0" cy="0"/>
        </a:xfrm>
      </p:grpSpPr>
      <p:pic>
        <p:nvPicPr>
          <p:cNvPr id="17410" name="Picture 2">
            <a:extLst>
              <a:ext uri="{FF2B5EF4-FFF2-40B4-BE49-F238E27FC236}">
                <a16:creationId xmlns:a16="http://schemas.microsoft.com/office/drawing/2014/main" id="{F14BD42E-C890-412F-AC86-21712BE9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59"/>
          <a:stretch>
            <a:fillRect/>
          </a:stretch>
        </p:blipFill>
        <p:spPr bwMode="auto">
          <a:xfrm>
            <a:off x="0" y="13855"/>
            <a:ext cx="6231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14B5FD-9E1F-CFE4-BA4F-5E21E8ED9D76}"/>
              </a:ext>
            </a:extLst>
          </p:cNvPr>
          <p:cNvSpPr/>
          <p:nvPr/>
        </p:nvSpPr>
        <p:spPr>
          <a:xfrm>
            <a:off x="6006405" y="0"/>
            <a:ext cx="314960" cy="6857999"/>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a:extLst>
              <a:ext uri="{FF2B5EF4-FFF2-40B4-BE49-F238E27FC236}">
                <a16:creationId xmlns:a16="http://schemas.microsoft.com/office/drawing/2014/main" id="{4FA33683-74F1-91DA-0328-D1BF92961514}"/>
              </a:ext>
            </a:extLst>
          </p:cNvPr>
          <p:cNvSpPr txBox="1"/>
          <p:nvPr/>
        </p:nvSpPr>
        <p:spPr>
          <a:xfrm>
            <a:off x="7024255" y="893234"/>
            <a:ext cx="4516582" cy="5847755"/>
          </a:xfrm>
          <a:prstGeom prst="rect">
            <a:avLst/>
          </a:prstGeom>
          <a:noFill/>
        </p:spPr>
        <p:txBody>
          <a:bodyPr wrap="square">
            <a:spAutoFit/>
          </a:bodyPr>
          <a:lstStyle/>
          <a:p>
            <a:pPr rtl="0">
              <a:buNone/>
            </a:pPr>
            <a:r>
              <a:rPr lang="en-CA" sz="3200" b="1" dirty="0">
                <a:solidFill>
                  <a:srgbClr val="000000"/>
                </a:solidFill>
                <a:latin typeface="+mj-lt"/>
              </a:rPr>
              <a:t>Cover Crops</a:t>
            </a:r>
            <a:br>
              <a:rPr lang="en-CA" b="0" dirty="0">
                <a:effectLst/>
              </a:rPr>
            </a:br>
            <a:endParaRPr lang="en-CA" sz="1800" b="0" i="0" u="none" strike="noStrike" dirty="0">
              <a:solidFill>
                <a:srgbClr val="000000"/>
              </a:solidFill>
              <a:effectLst/>
              <a:latin typeface="Arial" panose="020B0604020202020204" pitchFamily="34" charset="0"/>
            </a:endParaRPr>
          </a:p>
          <a:p>
            <a:pPr rtl="0" fontAlgn="base"/>
            <a:r>
              <a:rPr lang="en-CA" sz="1800" b="0" i="0" u="none" strike="noStrike" dirty="0">
                <a:solidFill>
                  <a:srgbClr val="000000"/>
                </a:solidFill>
                <a:effectLst/>
              </a:rPr>
              <a:t>These helper plants grow like a </a:t>
            </a:r>
            <a:r>
              <a:rPr lang="en-CA" sz="1800" b="1" i="0" u="none" strike="noStrike" dirty="0">
                <a:solidFill>
                  <a:srgbClr val="000000"/>
                </a:solidFill>
                <a:effectLst/>
              </a:rPr>
              <a:t>green blanket</a:t>
            </a:r>
            <a:r>
              <a:rPr lang="en-CA" sz="1800" b="0" i="0" u="none" strike="noStrike" dirty="0">
                <a:solidFill>
                  <a:srgbClr val="000000"/>
                </a:solidFill>
                <a:effectLst/>
              </a:rPr>
              <a:t> over the soil.</a:t>
            </a:r>
            <a:br>
              <a:rPr lang="en-CA" b="0" dirty="0">
                <a:effectLst/>
              </a:rPr>
            </a:br>
            <a:endParaRPr lang="en-CA" sz="1800" b="0" i="0" u="none" strike="noStrike" dirty="0">
              <a:solidFill>
                <a:srgbClr val="000000"/>
              </a:solidFill>
              <a:effectLst/>
            </a:endParaRPr>
          </a:p>
          <a:p>
            <a:pPr rtl="0" fontAlgn="base"/>
            <a:r>
              <a:rPr lang="en-CA" sz="1800" b="0" i="0" u="none" strike="noStrike" dirty="0">
                <a:solidFill>
                  <a:srgbClr val="000000"/>
                </a:solidFill>
                <a:effectLst/>
              </a:rPr>
              <a:t>The green blanket helps </a:t>
            </a:r>
            <a:r>
              <a:rPr lang="en-CA" sz="1800" b="1" i="0" u="none" strike="noStrike" dirty="0">
                <a:solidFill>
                  <a:srgbClr val="000000"/>
                </a:solidFill>
                <a:effectLst/>
              </a:rPr>
              <a:t>stop the water from disappearing</a:t>
            </a:r>
            <a:r>
              <a:rPr lang="en-CA" sz="1800" b="0" i="0" u="none" strike="noStrike" dirty="0">
                <a:solidFill>
                  <a:srgbClr val="000000"/>
                </a:solidFill>
                <a:effectLst/>
              </a:rPr>
              <a:t> into the air!</a:t>
            </a:r>
            <a:br>
              <a:rPr lang="en-CA" b="0" dirty="0">
                <a:effectLst/>
              </a:rPr>
            </a:br>
            <a:endParaRPr lang="en-CA" sz="1800" b="0" i="0" u="none" strike="noStrike" dirty="0">
              <a:solidFill>
                <a:srgbClr val="000000"/>
              </a:solidFill>
              <a:effectLst/>
            </a:endParaRPr>
          </a:p>
          <a:p>
            <a:pPr rtl="0" fontAlgn="base"/>
            <a:r>
              <a:rPr lang="en-CA" sz="1800" b="0" i="0" u="none" strike="noStrike" dirty="0">
                <a:solidFill>
                  <a:srgbClr val="000000"/>
                </a:solidFill>
                <a:effectLst/>
              </a:rPr>
              <a:t>It keeps the soil </a:t>
            </a:r>
            <a:r>
              <a:rPr lang="en-CA" sz="1800" b="1" i="0" u="none" strike="noStrike" dirty="0">
                <a:solidFill>
                  <a:srgbClr val="000000"/>
                </a:solidFill>
                <a:effectLst/>
              </a:rPr>
              <a:t>nice and moist</a:t>
            </a:r>
            <a:r>
              <a:rPr lang="en-CA" sz="1800" b="0" i="0" u="none" strike="noStrike" dirty="0">
                <a:solidFill>
                  <a:srgbClr val="000000"/>
                </a:solidFill>
                <a:effectLst/>
              </a:rPr>
              <a:t> for the next big plants to grow.</a:t>
            </a:r>
            <a:br>
              <a:rPr lang="en-CA" b="0" dirty="0">
                <a:effectLst/>
              </a:rPr>
            </a:br>
            <a:endParaRPr lang="en-CA" sz="1800" b="0" i="0" u="none" strike="noStrike" dirty="0">
              <a:solidFill>
                <a:srgbClr val="000000"/>
              </a:solidFill>
              <a:effectLst/>
            </a:endParaRPr>
          </a:p>
          <a:p>
            <a:pPr rtl="0" fontAlgn="base"/>
            <a:r>
              <a:rPr lang="en-CA" sz="1800" b="0" i="0" u="none" strike="noStrike" dirty="0">
                <a:solidFill>
                  <a:srgbClr val="000000"/>
                </a:solidFill>
                <a:effectLst/>
              </a:rPr>
              <a:t>This is a super way to keep our farm soil </a:t>
            </a:r>
            <a:r>
              <a:rPr lang="en-CA" sz="1800" b="1" i="0" u="none" strike="noStrike" dirty="0">
                <a:solidFill>
                  <a:srgbClr val="000000"/>
                </a:solidFill>
                <a:effectLst/>
              </a:rPr>
              <a:t>healthy and happy</a:t>
            </a:r>
            <a:r>
              <a:rPr lang="en-CA" sz="1800" b="0" i="0" u="none" strike="noStrike" dirty="0">
                <a:solidFill>
                  <a:srgbClr val="000000"/>
                </a:solidFill>
                <a:effectLst/>
              </a:rPr>
              <a:t>!</a:t>
            </a:r>
            <a:br>
              <a:rPr lang="en-CA" b="0" dirty="0">
                <a:effectLst/>
              </a:rPr>
            </a:br>
            <a:endParaRPr lang="en-CA" sz="1800" b="0" i="0" u="none" strike="noStrike" dirty="0">
              <a:solidFill>
                <a:srgbClr val="000000"/>
              </a:solidFill>
              <a:effectLst/>
            </a:endParaRPr>
          </a:p>
          <a:p>
            <a:pPr rtl="0" fontAlgn="base"/>
            <a:r>
              <a:rPr lang="en-CA" sz="1800" b="0" i="0" u="none" strike="noStrike" dirty="0">
                <a:solidFill>
                  <a:srgbClr val="000000"/>
                </a:solidFill>
                <a:effectLst/>
              </a:rPr>
              <a:t>In this picture an Ontario farmer planted </a:t>
            </a:r>
            <a:r>
              <a:rPr lang="en-CA" sz="1800" b="1" i="0" u="none" strike="noStrike" dirty="0">
                <a:solidFill>
                  <a:srgbClr val="000000"/>
                </a:solidFill>
                <a:effectLst/>
              </a:rPr>
              <a:t>radishes</a:t>
            </a:r>
            <a:r>
              <a:rPr lang="en-CA" sz="1800" b="0" i="0" u="none" strike="noStrike" dirty="0">
                <a:solidFill>
                  <a:srgbClr val="FF0000"/>
                </a:solidFill>
                <a:effectLst/>
              </a:rPr>
              <a:t> </a:t>
            </a:r>
            <a:r>
              <a:rPr lang="en-CA" sz="1800" b="0" i="0" u="none" strike="noStrike" dirty="0">
                <a:solidFill>
                  <a:srgbClr val="000000"/>
                </a:solidFill>
                <a:effectLst/>
              </a:rPr>
              <a:t>in their wheat field to make a </a:t>
            </a:r>
            <a:r>
              <a:rPr lang="en-CA" sz="1800" b="1" i="0" u="none" strike="noStrike" dirty="0">
                <a:solidFill>
                  <a:srgbClr val="000000"/>
                </a:solidFill>
                <a:effectLst/>
              </a:rPr>
              <a:t>cozy radish blanket.</a:t>
            </a:r>
            <a:endParaRPr lang="en-CA" sz="1800" b="0" i="0" u="none" strike="noStrike" dirty="0">
              <a:solidFill>
                <a:srgbClr val="000000"/>
              </a:solidFill>
              <a:effectLst/>
            </a:endParaRPr>
          </a:p>
          <a:p>
            <a:pPr>
              <a:buNone/>
            </a:pPr>
            <a:br>
              <a:rPr lang="en-CA" b="0" dirty="0">
                <a:effectLst/>
              </a:rPr>
            </a:br>
            <a:br>
              <a:rPr lang="en-CA" b="0" dirty="0">
                <a:effectLst/>
              </a:rPr>
            </a:br>
            <a:endParaRPr lang="fr-CA" dirty="0"/>
          </a:p>
        </p:txBody>
      </p:sp>
    </p:spTree>
    <p:extLst>
      <p:ext uri="{BB962C8B-B14F-4D97-AF65-F5344CB8AC3E}">
        <p14:creationId xmlns:p14="http://schemas.microsoft.com/office/powerpoint/2010/main" val="119385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09E13-AFA8-C1DE-F2E2-23E780CDD0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AF6384-C964-BE06-5B52-8B164BDA89BA}"/>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8A5C6618-5BAF-3D39-3F31-CC9F0C0EFD06}"/>
              </a:ext>
            </a:extLst>
          </p:cNvPr>
          <p:cNvSpPr txBox="1"/>
          <p:nvPr/>
        </p:nvSpPr>
        <p:spPr>
          <a:xfrm>
            <a:off x="0" y="2359908"/>
            <a:ext cx="12191999" cy="1862048"/>
          </a:xfrm>
          <a:prstGeom prst="rect">
            <a:avLst/>
          </a:prstGeom>
          <a:noFill/>
        </p:spPr>
        <p:txBody>
          <a:bodyPr wrap="square" rtlCol="0">
            <a:spAutoFit/>
          </a:bodyPr>
          <a:lstStyle/>
          <a:p>
            <a:pPr algn="ctr"/>
            <a:r>
              <a:rPr lang="en-CA" sz="11500" b="1" dirty="0">
                <a:solidFill>
                  <a:schemeClr val="bg1"/>
                </a:solidFill>
                <a:effectLst/>
                <a:latin typeface="+mj-lt"/>
              </a:rPr>
              <a:t>Consolidation</a:t>
            </a:r>
            <a:endParaRPr lang="en-CA" sz="6600" dirty="0">
              <a:solidFill>
                <a:schemeClr val="bg1"/>
              </a:solidFill>
              <a:effectLst/>
            </a:endParaRPr>
          </a:p>
        </p:txBody>
      </p:sp>
    </p:spTree>
    <p:extLst>
      <p:ext uri="{BB962C8B-B14F-4D97-AF65-F5344CB8AC3E}">
        <p14:creationId xmlns:p14="http://schemas.microsoft.com/office/powerpoint/2010/main" val="136823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A1AFA5-19D9-6222-B077-FCD5AC8DC3E0}"/>
              </a:ext>
            </a:extLst>
          </p:cNvPr>
          <p:cNvSpPr txBox="1"/>
          <p:nvPr/>
        </p:nvSpPr>
        <p:spPr>
          <a:xfrm>
            <a:off x="1910261" y="1994678"/>
            <a:ext cx="7884902" cy="2677656"/>
          </a:xfrm>
          <a:prstGeom prst="rect">
            <a:avLst/>
          </a:prstGeom>
          <a:noFill/>
        </p:spPr>
        <p:txBody>
          <a:bodyPr wrap="square">
            <a:spAutoFit/>
          </a:bodyPr>
          <a:lstStyle/>
          <a:p>
            <a:pPr marL="381000" algn="ctr" rtl="0">
              <a:buNone/>
            </a:pPr>
            <a:r>
              <a:rPr lang="en-CA" sz="8800" b="1" i="0" u="none" strike="noStrike" dirty="0">
                <a:solidFill>
                  <a:srgbClr val="000000"/>
                </a:solidFill>
                <a:effectLst/>
                <a:latin typeface="+mj-lt"/>
              </a:rPr>
              <a:t>Discussion</a:t>
            </a:r>
          </a:p>
          <a:p>
            <a:pPr marL="381000" algn="ctr" rtl="0">
              <a:buNone/>
            </a:pPr>
            <a:endParaRPr lang="en-CA" sz="2000" b="0" dirty="0">
              <a:effectLst/>
              <a:latin typeface="+mj-lt"/>
            </a:endParaRPr>
          </a:p>
          <a:p>
            <a:pPr marL="381000" algn="ctr" rtl="0">
              <a:buNone/>
            </a:pPr>
            <a:r>
              <a:rPr lang="en-CA" sz="2000" b="0" i="0" u="none" strike="noStrike" dirty="0">
                <a:solidFill>
                  <a:srgbClr val="000000"/>
                </a:solidFill>
                <a:effectLst/>
              </a:rPr>
              <a:t>We've learned that water can sometimes disappear from the soil. Why do you think it's super important for farmers to try and keep water </a:t>
            </a:r>
            <a:r>
              <a:rPr lang="en-CA" sz="2000" b="0" i="1" u="none" strike="noStrike" dirty="0">
                <a:solidFill>
                  <a:srgbClr val="000000"/>
                </a:solidFill>
                <a:effectLst/>
              </a:rPr>
              <a:t>in</a:t>
            </a:r>
            <a:r>
              <a:rPr lang="en-CA" sz="2000" b="0" i="0" u="none" strike="noStrike" dirty="0">
                <a:solidFill>
                  <a:srgbClr val="000000"/>
                </a:solidFill>
                <a:effectLst/>
              </a:rPr>
              <a:t> the soil for their plants, so we can have the food we eat?</a:t>
            </a:r>
            <a:endParaRPr lang="en-CA" sz="2000" b="0" dirty="0">
              <a:effectLst/>
            </a:endParaRPr>
          </a:p>
        </p:txBody>
      </p:sp>
    </p:spTree>
    <p:extLst>
      <p:ext uri="{BB962C8B-B14F-4D97-AF65-F5344CB8AC3E}">
        <p14:creationId xmlns:p14="http://schemas.microsoft.com/office/powerpoint/2010/main" val="413195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96AA7-8217-0056-18BE-F2754D2425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3403CF-3331-5519-D068-7F2031CB99C1}"/>
              </a:ext>
            </a:extLst>
          </p:cNvPr>
          <p:cNvSpPr txBox="1"/>
          <p:nvPr/>
        </p:nvSpPr>
        <p:spPr>
          <a:xfrm>
            <a:off x="-167921" y="1953114"/>
            <a:ext cx="7884902" cy="1446550"/>
          </a:xfrm>
          <a:prstGeom prst="rect">
            <a:avLst/>
          </a:prstGeom>
          <a:noFill/>
        </p:spPr>
        <p:txBody>
          <a:bodyPr wrap="square">
            <a:spAutoFit/>
          </a:bodyPr>
          <a:lstStyle/>
          <a:p>
            <a:pPr marL="381000" algn="ctr" rtl="0">
              <a:buNone/>
            </a:pPr>
            <a:r>
              <a:rPr lang="en-CA" sz="8800" b="1" i="0" u="none" strike="noStrike" dirty="0">
                <a:solidFill>
                  <a:srgbClr val="000000"/>
                </a:solidFill>
                <a:effectLst/>
                <a:latin typeface="+mj-lt"/>
              </a:rPr>
              <a:t>Evaporation</a:t>
            </a:r>
          </a:p>
        </p:txBody>
      </p:sp>
      <p:sp>
        <p:nvSpPr>
          <p:cNvPr id="3" name="TextBox 2">
            <a:extLst>
              <a:ext uri="{FF2B5EF4-FFF2-40B4-BE49-F238E27FC236}">
                <a16:creationId xmlns:a16="http://schemas.microsoft.com/office/drawing/2014/main" id="{432DED40-EFD1-CC52-959E-F446AA0FE554}"/>
              </a:ext>
            </a:extLst>
          </p:cNvPr>
          <p:cNvSpPr txBox="1"/>
          <p:nvPr/>
        </p:nvSpPr>
        <p:spPr>
          <a:xfrm>
            <a:off x="1011382" y="4361198"/>
            <a:ext cx="5818909" cy="800219"/>
          </a:xfrm>
          <a:prstGeom prst="rect">
            <a:avLst/>
          </a:prstGeom>
          <a:noFill/>
        </p:spPr>
        <p:txBody>
          <a:bodyPr wrap="square">
            <a:spAutoFit/>
          </a:bodyPr>
          <a:lstStyle/>
          <a:p>
            <a:pPr marL="381000" algn="ctr" rtl="0">
              <a:buNone/>
            </a:pPr>
            <a:r>
              <a:rPr lang="en-CA" sz="2800" i="0" u="none" strike="noStrike" dirty="0">
                <a:solidFill>
                  <a:srgbClr val="000000"/>
                </a:solidFill>
                <a:effectLst/>
                <a:latin typeface="+mj-lt"/>
              </a:rPr>
              <a:t>Let’s act out evaporation: </a:t>
            </a:r>
            <a:br>
              <a:rPr lang="en-CA" dirty="0">
                <a:effectLst/>
              </a:rPr>
            </a:br>
            <a:endParaRPr lang="fr-CA" dirty="0"/>
          </a:p>
        </p:txBody>
      </p:sp>
      <p:sp>
        <p:nvSpPr>
          <p:cNvPr id="5" name="TextBox 4">
            <a:extLst>
              <a:ext uri="{FF2B5EF4-FFF2-40B4-BE49-F238E27FC236}">
                <a16:creationId xmlns:a16="http://schemas.microsoft.com/office/drawing/2014/main" id="{10A3E404-D1EB-B5ED-A7A3-2C3E24B783D8}"/>
              </a:ext>
            </a:extLst>
          </p:cNvPr>
          <p:cNvSpPr txBox="1"/>
          <p:nvPr/>
        </p:nvSpPr>
        <p:spPr>
          <a:xfrm>
            <a:off x="-181775" y="2950642"/>
            <a:ext cx="7884902" cy="1446550"/>
          </a:xfrm>
          <a:prstGeom prst="rect">
            <a:avLst/>
          </a:prstGeom>
          <a:noFill/>
        </p:spPr>
        <p:txBody>
          <a:bodyPr wrap="square">
            <a:spAutoFit/>
          </a:bodyPr>
          <a:lstStyle/>
          <a:p>
            <a:pPr marL="381000" algn="ctr" rtl="0">
              <a:buNone/>
            </a:pPr>
            <a:r>
              <a:rPr lang="en-CA" sz="8800" b="1" i="0" u="none" strike="noStrike" dirty="0">
                <a:solidFill>
                  <a:srgbClr val="000000"/>
                </a:solidFill>
                <a:effectLst/>
                <a:latin typeface="+mj-lt"/>
              </a:rPr>
              <a:t>Stretches</a:t>
            </a:r>
          </a:p>
        </p:txBody>
      </p:sp>
      <p:pic>
        <p:nvPicPr>
          <p:cNvPr id="18434" name="Picture 2">
            <a:extLst>
              <a:ext uri="{FF2B5EF4-FFF2-40B4-BE49-F238E27FC236}">
                <a16:creationId xmlns:a16="http://schemas.microsoft.com/office/drawing/2014/main" id="{D155D372-27CE-AB89-331B-FF9338FA7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30" t="28283" r="4949" b="4444"/>
          <a:stretch>
            <a:fillRect/>
          </a:stretch>
        </p:blipFill>
        <p:spPr bwMode="auto">
          <a:xfrm>
            <a:off x="7994073" y="526473"/>
            <a:ext cx="3754583" cy="601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3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BBC6D5-4664-E230-CFC3-705B73F02F1C}"/>
              </a:ext>
            </a:extLst>
          </p:cNvPr>
          <p:cNvSpPr txBox="1"/>
          <p:nvPr/>
        </p:nvSpPr>
        <p:spPr>
          <a:xfrm>
            <a:off x="2867891" y="709090"/>
            <a:ext cx="6456219" cy="1846659"/>
          </a:xfrm>
          <a:prstGeom prst="rect">
            <a:avLst/>
          </a:prstGeom>
          <a:noFill/>
        </p:spPr>
        <p:txBody>
          <a:bodyPr wrap="square">
            <a:spAutoFit/>
          </a:bodyPr>
          <a:lstStyle/>
          <a:p>
            <a:pPr algn="ctr"/>
            <a:r>
              <a:rPr lang="en-CA" sz="6000" b="1" dirty="0"/>
              <a:t>Want more?</a:t>
            </a:r>
          </a:p>
          <a:p>
            <a:pPr>
              <a:buNone/>
            </a:pPr>
            <a:br>
              <a:rPr lang="en-CA" b="0" dirty="0">
                <a:effectLst/>
              </a:rPr>
            </a:br>
            <a:br>
              <a:rPr lang="en-CA" b="0" dirty="0">
                <a:effectLst/>
              </a:rPr>
            </a:br>
            <a:endParaRPr lang="fr-CA" dirty="0"/>
          </a:p>
        </p:txBody>
      </p:sp>
      <p:sp>
        <p:nvSpPr>
          <p:cNvPr id="10" name="TextBox 9">
            <a:extLst>
              <a:ext uri="{FF2B5EF4-FFF2-40B4-BE49-F238E27FC236}">
                <a16:creationId xmlns:a16="http://schemas.microsoft.com/office/drawing/2014/main" id="{13E2501F-AC9F-4FA2-014A-8CB28E784FE2}"/>
              </a:ext>
            </a:extLst>
          </p:cNvPr>
          <p:cNvSpPr txBox="1"/>
          <p:nvPr/>
        </p:nvSpPr>
        <p:spPr>
          <a:xfrm>
            <a:off x="2230582" y="1817455"/>
            <a:ext cx="7730836" cy="369332"/>
          </a:xfrm>
          <a:prstGeom prst="rect">
            <a:avLst/>
          </a:prstGeom>
          <a:noFill/>
        </p:spPr>
        <p:txBody>
          <a:bodyPr wrap="square">
            <a:spAutoFit/>
          </a:bodyPr>
          <a:lstStyle/>
          <a:p>
            <a:pPr marL="381000" algn="ctr" rtl="0">
              <a:buNone/>
            </a:pPr>
            <a:r>
              <a:rPr lang="en-CA" sz="1800" b="0" i="0" u="none" strike="noStrike" dirty="0">
                <a:solidFill>
                  <a:srgbClr val="000000"/>
                </a:solidFill>
                <a:effectLst/>
              </a:rPr>
              <a:t>If you need more than stretching – check out this water cycle dance</a:t>
            </a:r>
            <a:endParaRPr lang="en-CA" sz="1800" b="0" dirty="0">
              <a:effectLst/>
            </a:endParaRPr>
          </a:p>
        </p:txBody>
      </p:sp>
      <p:pic>
        <p:nvPicPr>
          <p:cNvPr id="11" name="Online Media 10" descr="Water Cycle | Songs For Kids | Sing Along | GoNoodle">
            <a:hlinkClick r:id="" action="ppaction://media"/>
            <a:extLst>
              <a:ext uri="{FF2B5EF4-FFF2-40B4-BE49-F238E27FC236}">
                <a16:creationId xmlns:a16="http://schemas.microsoft.com/office/drawing/2014/main" id="{71B1D89C-693A-5F80-9732-BDEDF61A66D5}"/>
              </a:ext>
            </a:extLst>
          </p:cNvPr>
          <p:cNvPicPr>
            <a:picLocks noRot="1" noChangeAspect="1"/>
          </p:cNvPicPr>
          <p:nvPr>
            <a:videoFile r:link="rId1"/>
          </p:nvPr>
        </p:nvPicPr>
        <p:blipFill>
          <a:blip r:embed="rId4"/>
          <a:stretch>
            <a:fillRect/>
          </a:stretch>
        </p:blipFill>
        <p:spPr>
          <a:xfrm>
            <a:off x="2955636" y="2503632"/>
            <a:ext cx="6493164" cy="3668638"/>
          </a:xfrm>
          <a:prstGeom prst="rect">
            <a:avLst/>
          </a:prstGeom>
        </p:spPr>
      </p:pic>
    </p:spTree>
    <p:extLst>
      <p:ext uri="{BB962C8B-B14F-4D97-AF65-F5344CB8AC3E}">
        <p14:creationId xmlns:p14="http://schemas.microsoft.com/office/powerpoint/2010/main" val="22986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0110-19AF-6205-99D6-5F4256EFBE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6C0941-1BE8-B95C-8B87-274FC2C21279}"/>
              </a:ext>
            </a:extLst>
          </p:cNvPr>
          <p:cNvSpPr txBox="1"/>
          <p:nvPr/>
        </p:nvSpPr>
        <p:spPr>
          <a:xfrm>
            <a:off x="344697" y="609223"/>
            <a:ext cx="3603848" cy="1569660"/>
          </a:xfrm>
          <a:prstGeom prst="rect">
            <a:avLst/>
          </a:prstGeom>
          <a:noFill/>
        </p:spPr>
        <p:txBody>
          <a:bodyPr wrap="square">
            <a:spAutoFit/>
          </a:bodyPr>
          <a:lstStyle/>
          <a:p>
            <a:pPr marL="381000"/>
            <a:r>
              <a:rPr lang="en-CA" sz="4800" b="1" dirty="0">
                <a:latin typeface="+mj-lt"/>
              </a:rPr>
              <a:t>Show What You Know</a:t>
            </a:r>
            <a:endParaRPr lang="en-CA" sz="34400" b="1" i="0" u="none" strike="noStrike" dirty="0">
              <a:solidFill>
                <a:srgbClr val="000000"/>
              </a:solidFill>
              <a:effectLst/>
              <a:latin typeface="+mj-lt"/>
            </a:endParaRPr>
          </a:p>
        </p:txBody>
      </p:sp>
      <p:pic>
        <p:nvPicPr>
          <p:cNvPr id="19458" name="Picture 2">
            <a:extLst>
              <a:ext uri="{FF2B5EF4-FFF2-40B4-BE49-F238E27FC236}">
                <a16:creationId xmlns:a16="http://schemas.microsoft.com/office/drawing/2014/main" id="{5397FA04-A4F2-2A43-CDBB-DEB76B3F7B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45"/>
          <a:stretch>
            <a:fillRect/>
          </a:stretch>
        </p:blipFill>
        <p:spPr bwMode="auto">
          <a:xfrm>
            <a:off x="367145" y="2313709"/>
            <a:ext cx="4696691" cy="4544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extLst>
              <a:ext uri="{FF2B5EF4-FFF2-40B4-BE49-F238E27FC236}">
                <a16:creationId xmlns:a16="http://schemas.microsoft.com/office/drawing/2014/main" id="{ED16C82C-390F-71B0-0BC3-E931E40070B6}"/>
              </a:ext>
            </a:extLst>
          </p:cNvPr>
          <p:cNvPicPr>
            <a:picLocks noChangeAspect="1"/>
          </p:cNvPicPr>
          <p:nvPr/>
        </p:nvPicPr>
        <p:blipFill>
          <a:blip r:embed="rId5"/>
          <a:stretch>
            <a:fillRect/>
          </a:stretch>
        </p:blipFill>
        <p:spPr>
          <a:xfrm rot="451084">
            <a:off x="6605153" y="734290"/>
            <a:ext cx="4143139" cy="5361709"/>
          </a:xfrm>
          <a:prstGeom prst="rect">
            <a:avLst/>
          </a:prstGeom>
          <a:effectLst>
            <a:outerShdw blurRad="63500" sx="102000" sy="102000" algn="ctr" rotWithShape="0">
              <a:prstClr val="black">
                <a:alpha val="12389"/>
              </a:prstClr>
            </a:outerShdw>
          </a:effectLst>
        </p:spPr>
      </p:pic>
    </p:spTree>
    <p:extLst>
      <p:ext uri="{BB962C8B-B14F-4D97-AF65-F5344CB8AC3E}">
        <p14:creationId xmlns:p14="http://schemas.microsoft.com/office/powerpoint/2010/main" val="265385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91C505-1A16-5944-55BA-DBB92491462D}"/>
              </a:ext>
            </a:extLst>
          </p:cNvPr>
          <p:cNvSpPr txBox="1"/>
          <p:nvPr/>
        </p:nvSpPr>
        <p:spPr>
          <a:xfrm>
            <a:off x="520792" y="360620"/>
            <a:ext cx="6498455" cy="584775"/>
          </a:xfrm>
          <a:prstGeom prst="rect">
            <a:avLst/>
          </a:prstGeom>
          <a:noFill/>
        </p:spPr>
        <p:txBody>
          <a:bodyPr wrap="square" rtlCol="0">
            <a:spAutoFit/>
          </a:bodyPr>
          <a:lstStyle/>
          <a:p>
            <a:r>
              <a:rPr lang="en-CA" sz="3200" b="1" dirty="0">
                <a:latin typeface="+mj-lt"/>
              </a:rPr>
              <a:t>Lesson Overview</a:t>
            </a:r>
            <a:endParaRPr lang="en-CA" dirty="0"/>
          </a:p>
        </p:txBody>
      </p:sp>
      <p:sp>
        <p:nvSpPr>
          <p:cNvPr id="6" name="Rectangle 5">
            <a:extLst>
              <a:ext uri="{FF2B5EF4-FFF2-40B4-BE49-F238E27FC236}">
                <a16:creationId xmlns:a16="http://schemas.microsoft.com/office/drawing/2014/main" id="{9BD526BE-46D3-E790-134C-3FADC85F48CF}"/>
              </a:ext>
            </a:extLst>
          </p:cNvPr>
          <p:cNvSpPr/>
          <p:nvPr/>
        </p:nvSpPr>
        <p:spPr>
          <a:xfrm>
            <a:off x="0" y="6525087"/>
            <a:ext cx="12192000" cy="332912"/>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a:extLst>
              <a:ext uri="{FF2B5EF4-FFF2-40B4-BE49-F238E27FC236}">
                <a16:creationId xmlns:a16="http://schemas.microsoft.com/office/drawing/2014/main" id="{066E7875-2335-5F07-EBF7-C3DF5F9901D4}"/>
              </a:ext>
            </a:extLst>
          </p:cNvPr>
          <p:cNvSpPr txBox="1"/>
          <p:nvPr/>
        </p:nvSpPr>
        <p:spPr>
          <a:xfrm>
            <a:off x="541507" y="1209105"/>
            <a:ext cx="9101124" cy="338554"/>
          </a:xfrm>
          <a:prstGeom prst="rect">
            <a:avLst/>
          </a:prstGeom>
          <a:noFill/>
        </p:spPr>
        <p:txBody>
          <a:bodyPr wrap="square" rtlCol="0">
            <a:spAutoFit/>
          </a:bodyPr>
          <a:lstStyle/>
          <a:p>
            <a:r>
              <a:rPr lang="en-CA" sz="1600" b="1" dirty="0"/>
              <a:t>What We'll Explore: </a:t>
            </a:r>
            <a:r>
              <a:rPr lang="en-CA" sz="1600" dirty="0"/>
              <a:t>Water Disappearing</a:t>
            </a:r>
          </a:p>
        </p:txBody>
      </p:sp>
      <p:sp>
        <p:nvSpPr>
          <p:cNvPr id="9" name="TextBox 8">
            <a:extLst>
              <a:ext uri="{FF2B5EF4-FFF2-40B4-BE49-F238E27FC236}">
                <a16:creationId xmlns:a16="http://schemas.microsoft.com/office/drawing/2014/main" id="{1F58D01D-E286-ACE6-5968-CE3B69EB379F}"/>
              </a:ext>
            </a:extLst>
          </p:cNvPr>
          <p:cNvSpPr txBox="1"/>
          <p:nvPr/>
        </p:nvSpPr>
        <p:spPr>
          <a:xfrm>
            <a:off x="542986" y="1707734"/>
            <a:ext cx="9506535" cy="4031873"/>
          </a:xfrm>
          <a:prstGeom prst="rect">
            <a:avLst/>
          </a:prstGeom>
          <a:noFill/>
        </p:spPr>
        <p:txBody>
          <a:bodyPr wrap="square" rtlCol="0">
            <a:spAutoFit/>
          </a:bodyPr>
          <a:lstStyle/>
          <a:p>
            <a:r>
              <a:rPr lang="en-CA" sz="1600" b="1" dirty="0"/>
              <a:t>Learning Goal:</a:t>
            </a:r>
            <a:endParaRPr lang="en-CA" sz="1600" b="0" dirty="0">
              <a:effectLst/>
            </a:endParaRPr>
          </a:p>
          <a:p>
            <a:pPr fontAlgn="base"/>
            <a:r>
              <a:rPr lang="en-CA" sz="1600" dirty="0"/>
              <a:t>Students will be able to explain evaporation as the process of liquid water turning into invisible gas (water vapour) and rising into the air, primarily due to the sun's heat.</a:t>
            </a:r>
          </a:p>
          <a:p>
            <a:pPr fontAlgn="base"/>
            <a:endParaRPr lang="en-CA" sz="1600" dirty="0"/>
          </a:p>
          <a:p>
            <a:r>
              <a:rPr lang="en-CA" sz="1600" b="1" dirty="0"/>
              <a:t>Curriculum Connections:</a:t>
            </a:r>
            <a:endParaRPr lang="en-CA" sz="1600" b="0" dirty="0">
              <a:effectLst/>
            </a:endParaRPr>
          </a:p>
          <a:p>
            <a:pPr fontAlgn="base"/>
            <a:r>
              <a:rPr lang="en-CA" sz="1600" b="1" dirty="0"/>
              <a:t>Overall:</a:t>
            </a:r>
            <a:r>
              <a:rPr lang="en-CA" sz="1600" dirty="0"/>
              <a:t> E2. demonstrate an understanding of the properties of air and water, including water in various states, and of ways in which living things depend on air and water for their survival.</a:t>
            </a:r>
          </a:p>
          <a:p>
            <a:pPr fontAlgn="base"/>
            <a:r>
              <a:rPr lang="en-CA" sz="1600" b="1" dirty="0"/>
              <a:t>Specific:</a:t>
            </a:r>
            <a:r>
              <a:rPr lang="en-CA" sz="1600" dirty="0"/>
              <a:t> E2.3 describe the stages of the water cycle, including evaporation, condensation, precipitation, and collection.</a:t>
            </a:r>
          </a:p>
          <a:p>
            <a:pPr fontAlgn="base"/>
            <a:r>
              <a:rPr lang="en-CA" sz="1600" b="1" dirty="0"/>
              <a:t>Specific:</a:t>
            </a:r>
            <a:r>
              <a:rPr lang="en-CA" sz="1600" dirty="0"/>
              <a:t> E2.4 identify the three states of water in the environment, and describe how temperature changes affect the state of water within the water cycle.</a:t>
            </a:r>
          </a:p>
          <a:p>
            <a:r>
              <a:rPr lang="en-CA" sz="1600" b="1" dirty="0"/>
              <a:t>Key Concepts:</a:t>
            </a:r>
            <a:endParaRPr lang="en-CA" sz="1600" b="0" dirty="0">
              <a:effectLst/>
            </a:endParaRPr>
          </a:p>
          <a:p>
            <a:pPr fontAlgn="base"/>
            <a:r>
              <a:rPr lang="en-CA" sz="1600" dirty="0"/>
              <a:t>Evaporation</a:t>
            </a:r>
          </a:p>
          <a:p>
            <a:pPr fontAlgn="base"/>
            <a:r>
              <a:rPr lang="en-CA" sz="1600" dirty="0"/>
              <a:t>Water Vapour (gas)</a:t>
            </a:r>
          </a:p>
          <a:p>
            <a:pPr fontAlgn="base"/>
            <a:r>
              <a:rPr lang="en-CA" sz="1600" dirty="0"/>
              <a:t>Sun's heat</a:t>
            </a:r>
          </a:p>
          <a:p>
            <a:pPr fontAlgn="base"/>
            <a:r>
              <a:rPr lang="en-CA" sz="1600" dirty="0"/>
              <a:t>Soil moisture</a:t>
            </a:r>
          </a:p>
        </p:txBody>
      </p:sp>
      <p:pic>
        <p:nvPicPr>
          <p:cNvPr id="3" name="Picture 2">
            <a:extLst>
              <a:ext uri="{FF2B5EF4-FFF2-40B4-BE49-F238E27FC236}">
                <a16:creationId xmlns:a16="http://schemas.microsoft.com/office/drawing/2014/main" id="{6465C02D-C49C-D16C-EB99-E2E7DCC0C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1747" y="166395"/>
            <a:ext cx="2015412" cy="201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8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E9765E-CA4C-F32B-C1F7-45C72D3CD6BB}"/>
              </a:ext>
            </a:extLst>
          </p:cNvPr>
          <p:cNvSpPr txBox="1"/>
          <p:nvPr/>
        </p:nvSpPr>
        <p:spPr>
          <a:xfrm>
            <a:off x="510140" y="1376413"/>
            <a:ext cx="11059427" cy="4801314"/>
          </a:xfrm>
          <a:prstGeom prst="rect">
            <a:avLst/>
          </a:prstGeom>
          <a:noFill/>
        </p:spPr>
        <p:txBody>
          <a:bodyPr wrap="square" rtlCol="0">
            <a:spAutoFit/>
          </a:bodyPr>
          <a:lstStyle/>
          <a:p>
            <a:r>
              <a:rPr lang="en-CA" b="1" dirty="0"/>
              <a:t>General Materials Needed:</a:t>
            </a:r>
            <a:endParaRPr lang="en-CA" b="0" dirty="0">
              <a:effectLst/>
            </a:endParaRPr>
          </a:p>
          <a:p>
            <a:pPr fontAlgn="base"/>
            <a:r>
              <a:rPr lang="en-CA" dirty="0"/>
              <a:t>Chart paper or Whiteboard, markers</a:t>
            </a:r>
          </a:p>
          <a:p>
            <a:pPr fontAlgn="base"/>
            <a:r>
              <a:rPr lang="en-CA" dirty="0"/>
              <a:t>Slide show</a:t>
            </a:r>
          </a:p>
          <a:p>
            <a:pPr fontAlgn="base"/>
            <a:r>
              <a:rPr lang="en-CA" dirty="0"/>
              <a:t>Small sponges or squirt bottles with water</a:t>
            </a:r>
          </a:p>
          <a:p>
            <a:pPr fontAlgn="base"/>
            <a:r>
              <a:rPr lang="en-CA" dirty="0"/>
              <a:t>Chalk (outside) or Whiteboard markers/liquid chalk markers (inside) for outlining water art </a:t>
            </a:r>
          </a:p>
          <a:p>
            <a:pPr fontAlgn="base"/>
            <a:br>
              <a:rPr lang="en-CA" b="0" dirty="0">
                <a:effectLst/>
              </a:rPr>
            </a:br>
            <a:endParaRPr lang="en-CA" b="0" dirty="0">
              <a:effectLst/>
            </a:endParaRPr>
          </a:p>
          <a:p>
            <a:pPr>
              <a:buNone/>
            </a:pPr>
            <a:r>
              <a:rPr lang="en-CA" b="1" dirty="0"/>
              <a:t>Option 1: Common Materials - Water Art &amp; Farm Evaporation</a:t>
            </a:r>
          </a:p>
          <a:p>
            <a:pPr>
              <a:buNone/>
            </a:pPr>
            <a:r>
              <a:rPr lang="en-CA" b="1" dirty="0">
                <a:solidFill>
                  <a:srgbClr val="000000"/>
                </a:solidFill>
              </a:rPr>
              <a:t>Focus:</a:t>
            </a:r>
            <a:r>
              <a:rPr lang="en-CA" dirty="0">
                <a:solidFill>
                  <a:srgbClr val="000000"/>
                </a:solidFill>
              </a:rPr>
              <a:t> Hands-on observation of evaporation on different surfaces, connecting to farm fields.</a:t>
            </a:r>
          </a:p>
          <a:p>
            <a:pPr fontAlgn="base"/>
            <a:r>
              <a:rPr lang="en-CA" b="1" dirty="0">
                <a:solidFill>
                  <a:srgbClr val="000000"/>
                </a:solidFill>
              </a:rPr>
              <a:t>Additional Materials:</a:t>
            </a:r>
            <a:r>
              <a:rPr lang="en-CA" dirty="0">
                <a:solidFill>
                  <a:srgbClr val="000000"/>
                </a:solidFill>
              </a:rPr>
              <a:t> Outdoor - paved area or Indoors - a large dark surface (e.g., a dark ceramic tile, small plastic lid, or a section of a chalkboard/Whiteboard</a:t>
            </a:r>
            <a:br>
              <a:rPr lang="en-CA" b="0" dirty="0">
                <a:effectLst/>
              </a:rPr>
            </a:br>
            <a:endParaRPr lang="en-CA" b="0" dirty="0">
              <a:effectLst/>
            </a:endParaRPr>
          </a:p>
          <a:p>
            <a:pPr>
              <a:buNone/>
            </a:pPr>
            <a:r>
              <a:rPr lang="en-CA" b="1" dirty="0"/>
              <a:t>Option 2: Slightly More Complex - Student-Led Soil Type &amp; Evaporation</a:t>
            </a:r>
          </a:p>
          <a:p>
            <a:pPr fontAlgn="base"/>
            <a:r>
              <a:rPr lang="en-CA" b="1" dirty="0">
                <a:solidFill>
                  <a:srgbClr val="000000"/>
                </a:solidFill>
              </a:rPr>
              <a:t>Focus:</a:t>
            </a:r>
            <a:r>
              <a:rPr lang="en-CA" dirty="0">
                <a:solidFill>
                  <a:srgbClr val="000000"/>
                </a:solidFill>
              </a:rPr>
              <a:t> Investigating how different soil types affect evaporation and water retention for crops.</a:t>
            </a:r>
          </a:p>
          <a:p>
            <a:pPr fontAlgn="base"/>
            <a:r>
              <a:rPr lang="en-CA" b="1" dirty="0">
                <a:solidFill>
                  <a:srgbClr val="000000"/>
                </a:solidFill>
              </a:rPr>
              <a:t>Additional Materials:</a:t>
            </a:r>
            <a:r>
              <a:rPr lang="en-CA" dirty="0">
                <a:solidFill>
                  <a:srgbClr val="000000"/>
                </a:solidFill>
              </a:rPr>
              <a:t> Two shallow trays (one per group), two types of soil (e.g., sand and potting soil/clay soil), small watering can, measuring cups.</a:t>
            </a:r>
          </a:p>
          <a:p>
            <a:endParaRPr lang="fr-CA" dirty="0"/>
          </a:p>
        </p:txBody>
      </p:sp>
      <p:sp>
        <p:nvSpPr>
          <p:cNvPr id="6" name="TextBox 5">
            <a:extLst>
              <a:ext uri="{FF2B5EF4-FFF2-40B4-BE49-F238E27FC236}">
                <a16:creationId xmlns:a16="http://schemas.microsoft.com/office/drawing/2014/main" id="{ADC3EE97-AF30-6E13-5E28-9AC51DB03563}"/>
              </a:ext>
            </a:extLst>
          </p:cNvPr>
          <p:cNvSpPr txBox="1"/>
          <p:nvPr/>
        </p:nvSpPr>
        <p:spPr>
          <a:xfrm>
            <a:off x="520792" y="360620"/>
            <a:ext cx="6498455" cy="584775"/>
          </a:xfrm>
          <a:prstGeom prst="rect">
            <a:avLst/>
          </a:prstGeom>
          <a:noFill/>
        </p:spPr>
        <p:txBody>
          <a:bodyPr wrap="square" rtlCol="0">
            <a:spAutoFit/>
          </a:bodyPr>
          <a:lstStyle/>
          <a:p>
            <a:r>
              <a:rPr lang="en-CA" sz="3200" b="1" dirty="0">
                <a:latin typeface="+mj-lt"/>
              </a:rPr>
              <a:t>Materials &amp; Activity</a:t>
            </a:r>
            <a:endParaRPr lang="en-CA" dirty="0"/>
          </a:p>
        </p:txBody>
      </p:sp>
      <p:sp>
        <p:nvSpPr>
          <p:cNvPr id="7" name="TextBox 6">
            <a:extLst>
              <a:ext uri="{FF2B5EF4-FFF2-40B4-BE49-F238E27FC236}">
                <a16:creationId xmlns:a16="http://schemas.microsoft.com/office/drawing/2014/main" id="{888087F5-D2FD-E84C-14C1-C307DDAA2DC8}"/>
              </a:ext>
            </a:extLst>
          </p:cNvPr>
          <p:cNvSpPr txBox="1"/>
          <p:nvPr/>
        </p:nvSpPr>
        <p:spPr>
          <a:xfrm>
            <a:off x="510139" y="866273"/>
            <a:ext cx="5120640" cy="646331"/>
          </a:xfrm>
          <a:prstGeom prst="rect">
            <a:avLst/>
          </a:prstGeom>
          <a:noFill/>
        </p:spPr>
        <p:txBody>
          <a:bodyPr wrap="square" rtlCol="0">
            <a:spAutoFit/>
          </a:bodyPr>
          <a:lstStyle/>
          <a:p>
            <a:r>
              <a:rPr lang="en-CA" dirty="0">
                <a:latin typeface="Aptos Light" panose="020B0004020202020204" pitchFamily="34" charset="0"/>
              </a:rPr>
              <a:t>Getting Ready: Materials &amp; Your Choices</a:t>
            </a:r>
            <a:endParaRPr lang="en-CA" dirty="0">
              <a:effectLst/>
              <a:latin typeface="Aptos Light" panose="020B0004020202020204" pitchFamily="34" charset="0"/>
            </a:endParaRPr>
          </a:p>
          <a:p>
            <a:endParaRPr lang="fr-CA" dirty="0">
              <a:latin typeface="Aptos Light" panose="020B0004020202020204" pitchFamily="34" charset="0"/>
            </a:endParaRPr>
          </a:p>
        </p:txBody>
      </p:sp>
      <p:sp>
        <p:nvSpPr>
          <p:cNvPr id="8" name="Rectangle 7">
            <a:extLst>
              <a:ext uri="{FF2B5EF4-FFF2-40B4-BE49-F238E27FC236}">
                <a16:creationId xmlns:a16="http://schemas.microsoft.com/office/drawing/2014/main" id="{8C7C87FD-A447-59A0-E52E-CA3B170CA527}"/>
              </a:ext>
            </a:extLst>
          </p:cNvPr>
          <p:cNvSpPr/>
          <p:nvPr/>
        </p:nvSpPr>
        <p:spPr>
          <a:xfrm>
            <a:off x="0" y="6525087"/>
            <a:ext cx="12192000" cy="332912"/>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22505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E46304-C09E-64BD-5698-6393B8229D62}"/>
              </a:ext>
            </a:extLst>
          </p:cNvPr>
          <p:cNvSpPr/>
          <p:nvPr/>
        </p:nvSpPr>
        <p:spPr>
          <a:xfrm>
            <a:off x="0" y="-67377"/>
            <a:ext cx="12192000" cy="6925376"/>
          </a:xfrm>
          <a:prstGeom prst="rect">
            <a:avLst/>
          </a:prstGeom>
          <a:solidFill>
            <a:srgbClr val="C79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9926BF8E-03B3-C62A-49D6-30731370D138}"/>
              </a:ext>
            </a:extLst>
          </p:cNvPr>
          <p:cNvSpPr txBox="1"/>
          <p:nvPr/>
        </p:nvSpPr>
        <p:spPr>
          <a:xfrm>
            <a:off x="2783457" y="2489304"/>
            <a:ext cx="6619335" cy="1862048"/>
          </a:xfrm>
          <a:prstGeom prst="rect">
            <a:avLst/>
          </a:prstGeom>
          <a:noFill/>
        </p:spPr>
        <p:txBody>
          <a:bodyPr wrap="square" rtlCol="0">
            <a:spAutoFit/>
          </a:bodyPr>
          <a:lstStyle/>
          <a:p>
            <a:r>
              <a:rPr lang="en-CA" sz="11500" b="1" dirty="0">
                <a:solidFill>
                  <a:schemeClr val="bg1"/>
                </a:solidFill>
                <a:effectLst/>
                <a:latin typeface="+mj-lt"/>
              </a:rPr>
              <a:t>Minds On</a:t>
            </a:r>
            <a:endParaRPr lang="en-CA" sz="6600" dirty="0">
              <a:solidFill>
                <a:schemeClr val="bg1"/>
              </a:solidFill>
              <a:effectLst/>
            </a:endParaRPr>
          </a:p>
        </p:txBody>
      </p:sp>
    </p:spTree>
    <p:extLst>
      <p:ext uri="{BB962C8B-B14F-4D97-AF65-F5344CB8AC3E}">
        <p14:creationId xmlns:p14="http://schemas.microsoft.com/office/powerpoint/2010/main" val="125961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corn in the snow&#10;&#10;AI-generated content may be incorrect.">
            <a:extLst>
              <a:ext uri="{FF2B5EF4-FFF2-40B4-BE49-F238E27FC236}">
                <a16:creationId xmlns:a16="http://schemas.microsoft.com/office/drawing/2014/main" id="{5D36D0F9-6018-FDDF-DC32-60B536FE8211}"/>
              </a:ext>
            </a:extLst>
          </p:cNvPr>
          <p:cNvPicPr>
            <a:picLocks noChangeAspect="1"/>
          </p:cNvPicPr>
          <p:nvPr/>
        </p:nvPicPr>
        <p:blipFill>
          <a:blip r:embed="rId3"/>
          <a:srcRect t="247" r="2100" b="-1"/>
          <a:stretch>
            <a:fillRect/>
          </a:stretch>
        </p:blipFill>
        <p:spPr>
          <a:xfrm>
            <a:off x="3102504" y="2285999"/>
            <a:ext cx="5986992" cy="4070903"/>
          </a:xfrm>
          <a:prstGeom prst="rect">
            <a:avLst/>
          </a:prstGeom>
        </p:spPr>
      </p:pic>
      <p:sp>
        <p:nvSpPr>
          <p:cNvPr id="8" name="TextBox 7">
            <a:extLst>
              <a:ext uri="{FF2B5EF4-FFF2-40B4-BE49-F238E27FC236}">
                <a16:creationId xmlns:a16="http://schemas.microsoft.com/office/drawing/2014/main" id="{C270D38B-9C73-9DB6-1DBA-0D771AD1FF0F}"/>
              </a:ext>
            </a:extLst>
          </p:cNvPr>
          <p:cNvSpPr txBox="1"/>
          <p:nvPr/>
        </p:nvSpPr>
        <p:spPr>
          <a:xfrm>
            <a:off x="1541215" y="1100870"/>
            <a:ext cx="10332130" cy="769441"/>
          </a:xfrm>
          <a:prstGeom prst="rect">
            <a:avLst/>
          </a:prstGeom>
          <a:noFill/>
        </p:spPr>
        <p:txBody>
          <a:bodyPr wrap="square" rtlCol="0">
            <a:spAutoFit/>
          </a:bodyPr>
          <a:lstStyle/>
          <a:p>
            <a:pPr>
              <a:buNone/>
            </a:pPr>
            <a:r>
              <a:rPr lang="en-CA" sz="4400" b="1" dirty="0"/>
              <a:t>disappearing water from lesson 1?</a:t>
            </a:r>
          </a:p>
        </p:txBody>
      </p:sp>
      <p:sp>
        <p:nvSpPr>
          <p:cNvPr id="9" name="TextBox 8">
            <a:extLst>
              <a:ext uri="{FF2B5EF4-FFF2-40B4-BE49-F238E27FC236}">
                <a16:creationId xmlns:a16="http://schemas.microsoft.com/office/drawing/2014/main" id="{9B50F404-BDC9-3F22-5845-57FCD7FCE365}"/>
              </a:ext>
            </a:extLst>
          </p:cNvPr>
          <p:cNvSpPr txBox="1"/>
          <p:nvPr/>
        </p:nvSpPr>
        <p:spPr>
          <a:xfrm>
            <a:off x="696088" y="560542"/>
            <a:ext cx="10332130" cy="769441"/>
          </a:xfrm>
          <a:prstGeom prst="rect">
            <a:avLst/>
          </a:prstGeom>
          <a:noFill/>
        </p:spPr>
        <p:txBody>
          <a:bodyPr wrap="square" rtlCol="0">
            <a:spAutoFit/>
          </a:bodyPr>
          <a:lstStyle/>
          <a:p>
            <a:pPr>
              <a:buNone/>
            </a:pPr>
            <a:r>
              <a:rPr lang="en-CA" sz="4400" b="1" dirty="0"/>
              <a:t>Do you remember the</a:t>
            </a:r>
          </a:p>
        </p:txBody>
      </p:sp>
    </p:spTree>
    <p:extLst>
      <p:ext uri="{BB962C8B-B14F-4D97-AF65-F5344CB8AC3E}">
        <p14:creationId xmlns:p14="http://schemas.microsoft.com/office/powerpoint/2010/main" val="291784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0954-A0C9-C255-3DB6-1EDF8961B533}"/>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B776D68-EE85-58A3-1C97-703B632C9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68" y="2175164"/>
            <a:ext cx="9112265" cy="4164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FEEA63-1D68-373D-C38A-E09187009EAC}"/>
              </a:ext>
            </a:extLst>
          </p:cNvPr>
          <p:cNvSpPr txBox="1"/>
          <p:nvPr/>
        </p:nvSpPr>
        <p:spPr>
          <a:xfrm>
            <a:off x="761997" y="487417"/>
            <a:ext cx="6456219" cy="1323439"/>
          </a:xfrm>
          <a:prstGeom prst="rect">
            <a:avLst/>
          </a:prstGeom>
          <a:noFill/>
        </p:spPr>
        <p:txBody>
          <a:bodyPr wrap="square">
            <a:spAutoFit/>
          </a:bodyPr>
          <a:lstStyle/>
          <a:p>
            <a:r>
              <a:rPr lang="en-CA" sz="4400" b="1" dirty="0"/>
              <a:t>What is happening to</a:t>
            </a:r>
            <a:br>
              <a:rPr lang="en-CA" b="0" dirty="0">
                <a:effectLst/>
              </a:rPr>
            </a:br>
            <a:br>
              <a:rPr lang="en-CA" b="0" dirty="0">
                <a:effectLst/>
              </a:rPr>
            </a:br>
            <a:endParaRPr lang="fr-CA" dirty="0"/>
          </a:p>
        </p:txBody>
      </p:sp>
      <p:sp>
        <p:nvSpPr>
          <p:cNvPr id="6" name="TextBox 5">
            <a:extLst>
              <a:ext uri="{FF2B5EF4-FFF2-40B4-BE49-F238E27FC236}">
                <a16:creationId xmlns:a16="http://schemas.microsoft.com/office/drawing/2014/main" id="{806846FF-7AD1-3F2A-C686-C160721B7F95}"/>
              </a:ext>
            </a:extLst>
          </p:cNvPr>
          <p:cNvSpPr txBox="1"/>
          <p:nvPr/>
        </p:nvSpPr>
        <p:spPr>
          <a:xfrm>
            <a:off x="1233051" y="1013890"/>
            <a:ext cx="6456219" cy="1600438"/>
          </a:xfrm>
          <a:prstGeom prst="rect">
            <a:avLst/>
          </a:prstGeom>
          <a:noFill/>
        </p:spPr>
        <p:txBody>
          <a:bodyPr wrap="square">
            <a:spAutoFit/>
          </a:bodyPr>
          <a:lstStyle/>
          <a:p>
            <a:r>
              <a:rPr lang="en-CA" sz="4400" b="1" dirty="0"/>
              <a:t>the water in this picture?</a:t>
            </a:r>
          </a:p>
          <a:p>
            <a:pPr>
              <a:buNone/>
            </a:pPr>
            <a:br>
              <a:rPr lang="en-CA" b="0" dirty="0">
                <a:effectLst/>
              </a:rPr>
            </a:br>
            <a:br>
              <a:rPr lang="en-CA" b="0" dirty="0">
                <a:effectLst/>
              </a:rPr>
            </a:br>
            <a:endParaRPr lang="fr-CA" dirty="0"/>
          </a:p>
        </p:txBody>
      </p:sp>
    </p:spTree>
    <p:extLst>
      <p:ext uri="{BB962C8B-B14F-4D97-AF65-F5344CB8AC3E}">
        <p14:creationId xmlns:p14="http://schemas.microsoft.com/office/powerpoint/2010/main" val="768957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35EC8-52C2-5DB5-56C1-CB74B3E954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CAF16F-3C48-592E-0CFB-8F51814E8A05}"/>
              </a:ext>
            </a:extLst>
          </p:cNvPr>
          <p:cNvSpPr txBox="1"/>
          <p:nvPr/>
        </p:nvSpPr>
        <p:spPr>
          <a:xfrm>
            <a:off x="761997" y="487417"/>
            <a:ext cx="6456219" cy="1323439"/>
          </a:xfrm>
          <a:prstGeom prst="rect">
            <a:avLst/>
          </a:prstGeom>
          <a:noFill/>
        </p:spPr>
        <p:txBody>
          <a:bodyPr wrap="square">
            <a:spAutoFit/>
          </a:bodyPr>
          <a:lstStyle/>
          <a:p>
            <a:r>
              <a:rPr lang="en-CA" sz="4400" b="1" dirty="0"/>
              <a:t>What is happening to</a:t>
            </a:r>
            <a:br>
              <a:rPr lang="en-CA" b="0" dirty="0">
                <a:effectLst/>
              </a:rPr>
            </a:br>
            <a:br>
              <a:rPr lang="en-CA" b="0" dirty="0">
                <a:effectLst/>
              </a:rPr>
            </a:br>
            <a:endParaRPr lang="fr-CA" dirty="0"/>
          </a:p>
        </p:txBody>
      </p:sp>
      <p:sp>
        <p:nvSpPr>
          <p:cNvPr id="6" name="TextBox 5">
            <a:extLst>
              <a:ext uri="{FF2B5EF4-FFF2-40B4-BE49-F238E27FC236}">
                <a16:creationId xmlns:a16="http://schemas.microsoft.com/office/drawing/2014/main" id="{9E099247-A0E0-7F71-3246-8ED9AC3A5314}"/>
              </a:ext>
            </a:extLst>
          </p:cNvPr>
          <p:cNvSpPr txBox="1"/>
          <p:nvPr/>
        </p:nvSpPr>
        <p:spPr>
          <a:xfrm>
            <a:off x="1233051" y="1013890"/>
            <a:ext cx="6456219" cy="1600438"/>
          </a:xfrm>
          <a:prstGeom prst="rect">
            <a:avLst/>
          </a:prstGeom>
          <a:noFill/>
        </p:spPr>
        <p:txBody>
          <a:bodyPr wrap="square">
            <a:spAutoFit/>
          </a:bodyPr>
          <a:lstStyle/>
          <a:p>
            <a:r>
              <a:rPr lang="en-CA" sz="4400" b="1" dirty="0"/>
              <a:t>the water in this picture?</a:t>
            </a:r>
          </a:p>
          <a:p>
            <a:pPr>
              <a:buNone/>
            </a:pPr>
            <a:br>
              <a:rPr lang="en-CA" b="0" dirty="0">
                <a:effectLst/>
              </a:rPr>
            </a:br>
            <a:br>
              <a:rPr lang="en-CA" b="0" dirty="0">
                <a:effectLst/>
              </a:rPr>
            </a:br>
            <a:endParaRPr lang="fr-CA" dirty="0"/>
          </a:p>
        </p:txBody>
      </p:sp>
      <p:pic>
        <p:nvPicPr>
          <p:cNvPr id="6146" name="Picture 2">
            <a:extLst>
              <a:ext uri="{FF2B5EF4-FFF2-40B4-BE49-F238E27FC236}">
                <a16:creationId xmlns:a16="http://schemas.microsoft.com/office/drawing/2014/main" id="{E190757B-DE46-E618-69EE-30640FF71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A01FC-1E43-117C-D509-F4C1966424E4}"/>
              </a:ext>
            </a:extLst>
          </p:cNvPr>
          <p:cNvSpPr txBox="1"/>
          <p:nvPr/>
        </p:nvSpPr>
        <p:spPr>
          <a:xfrm>
            <a:off x="3629888" y="1346399"/>
            <a:ext cx="7744694" cy="769441"/>
          </a:xfrm>
          <a:prstGeom prst="rect">
            <a:avLst/>
          </a:prstGeom>
          <a:noFill/>
        </p:spPr>
        <p:txBody>
          <a:bodyPr wrap="square">
            <a:spAutoFit/>
          </a:bodyPr>
          <a:lstStyle/>
          <a:p>
            <a:r>
              <a:rPr lang="en-CA" sz="4400" b="1" dirty="0"/>
              <a:t>water in this picture?</a:t>
            </a:r>
            <a:endParaRPr lang="fr-CA" sz="4400" b="1" dirty="0"/>
          </a:p>
        </p:txBody>
      </p:sp>
      <p:sp>
        <p:nvSpPr>
          <p:cNvPr id="3" name="TextBox 2">
            <a:extLst>
              <a:ext uri="{FF2B5EF4-FFF2-40B4-BE49-F238E27FC236}">
                <a16:creationId xmlns:a16="http://schemas.microsoft.com/office/drawing/2014/main" id="{7A83E605-70D7-54A3-3CDB-4C645D961A41}"/>
              </a:ext>
            </a:extLst>
          </p:cNvPr>
          <p:cNvSpPr txBox="1"/>
          <p:nvPr/>
        </p:nvSpPr>
        <p:spPr>
          <a:xfrm>
            <a:off x="2133597" y="806071"/>
            <a:ext cx="7744694" cy="769441"/>
          </a:xfrm>
          <a:prstGeom prst="rect">
            <a:avLst/>
          </a:prstGeom>
          <a:noFill/>
        </p:spPr>
        <p:txBody>
          <a:bodyPr wrap="square">
            <a:spAutoFit/>
          </a:bodyPr>
          <a:lstStyle/>
          <a:p>
            <a:r>
              <a:rPr lang="en-CA" sz="4400" b="1" dirty="0"/>
              <a:t>What is happening to the</a:t>
            </a:r>
            <a:endParaRPr lang="fr-CA" sz="4400" b="1" dirty="0"/>
          </a:p>
        </p:txBody>
      </p:sp>
    </p:spTree>
    <p:extLst>
      <p:ext uri="{BB962C8B-B14F-4D97-AF65-F5344CB8AC3E}">
        <p14:creationId xmlns:p14="http://schemas.microsoft.com/office/powerpoint/2010/main" val="30740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5990A-7661-C95B-DFF8-C90DA1CEC67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DFDF4F8-844F-6299-8FCD-46A73DBA99FB}"/>
              </a:ext>
            </a:extLst>
          </p:cNvPr>
          <p:cNvSpPr txBox="1"/>
          <p:nvPr/>
        </p:nvSpPr>
        <p:spPr>
          <a:xfrm>
            <a:off x="2867891" y="709090"/>
            <a:ext cx="6456219" cy="1600438"/>
          </a:xfrm>
          <a:prstGeom prst="rect">
            <a:avLst/>
          </a:prstGeom>
          <a:noFill/>
        </p:spPr>
        <p:txBody>
          <a:bodyPr wrap="square">
            <a:spAutoFit/>
          </a:bodyPr>
          <a:lstStyle/>
          <a:p>
            <a:pPr algn="ctr"/>
            <a:r>
              <a:rPr lang="en-CA" sz="4400" b="1" dirty="0"/>
              <a:t>What is Evaporation? </a:t>
            </a:r>
          </a:p>
          <a:p>
            <a:pPr>
              <a:buNone/>
            </a:pPr>
            <a:br>
              <a:rPr lang="en-CA" b="0" dirty="0">
                <a:effectLst/>
              </a:rPr>
            </a:br>
            <a:br>
              <a:rPr lang="en-CA" b="0" dirty="0">
                <a:effectLst/>
              </a:rPr>
            </a:br>
            <a:endParaRPr lang="fr-CA" dirty="0"/>
          </a:p>
        </p:txBody>
      </p:sp>
      <p:pic>
        <p:nvPicPr>
          <p:cNvPr id="12" name="Online Media 11" descr="The Water Cycle for Kids | Learn all about the water cycle">
            <a:hlinkClick r:id="" action="ppaction://media"/>
            <a:extLst>
              <a:ext uri="{FF2B5EF4-FFF2-40B4-BE49-F238E27FC236}">
                <a16:creationId xmlns:a16="http://schemas.microsoft.com/office/drawing/2014/main" id="{F93E9DEA-D5DF-7C4C-D26D-F98383052F6D}"/>
              </a:ext>
            </a:extLst>
          </p:cNvPr>
          <p:cNvPicPr>
            <a:picLocks noRot="1" noChangeAspect="1"/>
          </p:cNvPicPr>
          <p:nvPr>
            <a:videoFile r:link="rId1"/>
          </p:nvPr>
        </p:nvPicPr>
        <p:blipFill>
          <a:blip r:embed="rId4"/>
          <a:stretch>
            <a:fillRect/>
          </a:stretch>
        </p:blipFill>
        <p:spPr>
          <a:xfrm>
            <a:off x="2316140" y="1884218"/>
            <a:ext cx="7559720" cy="4271242"/>
          </a:xfrm>
          <a:prstGeom prst="rect">
            <a:avLst/>
          </a:prstGeom>
        </p:spPr>
      </p:pic>
    </p:spTree>
    <p:extLst>
      <p:ext uri="{BB962C8B-B14F-4D97-AF65-F5344CB8AC3E}">
        <p14:creationId xmlns:p14="http://schemas.microsoft.com/office/powerpoint/2010/main" val="332973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d4bbd9-86ba-404d-be0b-6c1bcd9c841d" xsi:nil="true"/>
    <i726d0a2922a47f1a3a052d63edc478c xmlns="3d4b185b-54cc-4c52-8b41-8909371bee30">
      <Terms xmlns="http://schemas.microsoft.com/office/infopath/2007/PartnerControls"/>
    </i726d0a2922a47f1a3a052d63edc478c>
    <lcf76f155ced4ddcb4097134ff3c332f xmlns="3d4b185b-54cc-4c52-8b41-8909371bee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1FF0DB862C874C888C0E1734DDDC4B" ma:contentTypeVersion="19" ma:contentTypeDescription="Create a new document." ma:contentTypeScope="" ma:versionID="a3a8b2b7b80222121c74456a30c0cbd1">
  <xsd:schema xmlns:xsd="http://www.w3.org/2001/XMLSchema" xmlns:xs="http://www.w3.org/2001/XMLSchema" xmlns:p="http://schemas.microsoft.com/office/2006/metadata/properties" xmlns:ns2="3d4b185b-54cc-4c52-8b41-8909371bee30" xmlns:ns3="80d4bbd9-86ba-404d-be0b-6c1bcd9c841d" targetNamespace="http://schemas.microsoft.com/office/2006/metadata/properties" ma:root="true" ma:fieldsID="9d31c4e50fce01555680ac888e984a83" ns2:_="" ns3:_="">
    <xsd:import namespace="3d4b185b-54cc-4c52-8b41-8909371bee30"/>
    <xsd:import namespace="80d4bbd9-86ba-404d-be0b-6c1bcd9c84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i726d0a2922a47f1a3a052d63edc478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b185b-54cc-4c52-8b41-8909371bee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default="" ma:fieldId="{5cf76f15-5ced-4ddc-b409-7134ff3c332f}" ma:taxonomyMulti="true" ma:sspId="d9125848-247a-42fb-a483-1fad23fe1c6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hidden="true" ma:internalName="MediaServiceOCR" ma:readOnly="true">
      <xsd:simpleType>
        <xsd:restriction base="dms:Note"/>
      </xsd:simpleType>
    </xsd:element>
    <xsd:element name="MediaServiceLocation" ma:index="20" nillable="true" ma:displayName="Location" ma:description="" ma:hidden="true"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i726d0a2922a47f1a3a052d63edc478c" ma:index="23" nillable="true" ma:taxonomy="true" ma:internalName="i726d0a2922a47f1a3a052d63edc478c" ma:taxonomyFieldName="Metadata" ma:displayName="Metadata" ma:default="" ma:fieldId="{2726d0a2-922a-47f1-a3a0-52d63edc478c}" ma:taxonomyMulti="true" ma:sspId="d9125848-247a-42fb-a483-1fad23fe1c62" ma:termSetId="2992db4c-e898-4d15-9e71-a9ae74389ec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0d4bbd9-86ba-404d-be0b-6c1bcd9c841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ac21ed9-63e5-43d2-8ce4-9fecfefe7747}" ma:internalName="TaxCatchAll" ma:readOnly="false" ma:showField="CatchAllData" ma:web="80d4bbd9-86ba-404d-be0b-6c1bcd9c84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68081F-BF90-4709-BB0C-98DFFFCDBB0C}">
  <ds:schemaRefs>
    <ds:schemaRef ds:uri="http://schemas.microsoft.com/office/2006/metadata/properties"/>
    <ds:schemaRef ds:uri="http://schemas.microsoft.com/office/infopath/2007/PartnerControls"/>
    <ds:schemaRef ds:uri="80d4bbd9-86ba-404d-be0b-6c1bcd9c841d"/>
    <ds:schemaRef ds:uri="3d4b185b-54cc-4c52-8b41-8909371bee30"/>
  </ds:schemaRefs>
</ds:datastoreItem>
</file>

<file path=customXml/itemProps2.xml><?xml version="1.0" encoding="utf-8"?>
<ds:datastoreItem xmlns:ds="http://schemas.openxmlformats.org/officeDocument/2006/customXml" ds:itemID="{200086C0-5274-4554-A668-C2C5DA84A872}">
  <ds:schemaRefs>
    <ds:schemaRef ds:uri="http://schemas.microsoft.com/sharepoint/v3/contenttype/forms"/>
  </ds:schemaRefs>
</ds:datastoreItem>
</file>

<file path=customXml/itemProps3.xml><?xml version="1.0" encoding="utf-8"?>
<ds:datastoreItem xmlns:ds="http://schemas.openxmlformats.org/officeDocument/2006/customXml" ds:itemID="{3DA3CAF2-934A-4110-B04F-911CD184A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b185b-54cc-4c52-8b41-8909371bee30"/>
    <ds:schemaRef ds:uri="80d4bbd9-86ba-404d-be0b-6c1bcd9c84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1759</TotalTime>
  <Words>3447</Words>
  <Application>Microsoft Office PowerPoint</Application>
  <PresentationFormat>Widescreen</PresentationFormat>
  <Paragraphs>281</Paragraphs>
  <Slides>27</Slides>
  <Notes>26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Aptos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Nicole Koopstra</dc:creator>
  <cp:lastModifiedBy>Brianne Curtis</cp:lastModifiedBy>
  <cp:revision>53</cp:revision>
  <dcterms:created xsi:type="dcterms:W3CDTF">2025-12-11T18:33:14Z</dcterms:created>
  <dcterms:modified xsi:type="dcterms:W3CDTF">2026-01-05T16:12:07Z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0x010100171FF0DB862C874C888C0E1734DDDC4B</vt:lpwstr>
  </property>
  <property fmtid="{D5CDD505-2E9C-101B-9397-08002B2CF9AE}" pid="3" name="Metadata">
    <vt:lpwstr/>
  </property>
  <property fmtid="{D5CDD505-2E9C-101B-9397-08002B2CF9AE}" pid="4" name="MediaServiceImageTags">
    <vt:lpwstr/>
  </property>
</Properties>
</file>